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96" r:id="rId6"/>
    <p:sldId id="299" r:id="rId7"/>
    <p:sldId id="307" r:id="rId8"/>
    <p:sldId id="308" r:id="rId9"/>
    <p:sldId id="306" r:id="rId10"/>
    <p:sldId id="310" r:id="rId11"/>
    <p:sldId id="309" r:id="rId12"/>
    <p:sldId id="311" r:id="rId13"/>
    <p:sldId id="278" r:id="rId14"/>
    <p:sldId id="297" r:id="rId15"/>
    <p:sldId id="290" r:id="rId16"/>
    <p:sldId id="300" r:id="rId17"/>
    <p:sldId id="282" r:id="rId18"/>
    <p:sldId id="303" r:id="rId19"/>
    <p:sldId id="301" r:id="rId20"/>
    <p:sldId id="277" r:id="rId21"/>
    <p:sldId id="283" r:id="rId22"/>
    <p:sldId id="293" r:id="rId23"/>
    <p:sldId id="295" r:id="rId24"/>
    <p:sldId id="285" r:id="rId25"/>
    <p:sldId id="286" r:id="rId26"/>
    <p:sldId id="305" r:id="rId27"/>
    <p:sldId id="287" r:id="rId28"/>
    <p:sldId id="288" r:id="rId2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080853-A445-485E-A4E5-B2293C8C14A1}">
          <p14:sldIdLst>
            <p14:sldId id="256"/>
          </p14:sldIdLst>
        </p14:section>
        <p14:section name="Introduccion" id="{1A19313C-4161-4438-B8E0-804C2DC1F095}">
          <p14:sldIdLst>
            <p14:sldId id="296"/>
            <p14:sldId id="299"/>
            <p14:sldId id="307"/>
            <p14:sldId id="308"/>
            <p14:sldId id="306"/>
            <p14:sldId id="310"/>
            <p14:sldId id="309"/>
            <p14:sldId id="311"/>
            <p14:sldId id="278"/>
          </p14:sldIdLst>
        </p14:section>
        <p14:section name="Objetivo y enfoque del trabajo" id="{A19E4A20-85A6-4EB6-B0A2-6E91B3767E7B}">
          <p14:sldIdLst>
            <p14:sldId id="297"/>
          </p14:sldIdLst>
        </p14:section>
        <p14:section name="Tipos de celdas y entornos corrosivos" id="{5A9A22B0-9A07-40BA-B5C2-DC688B546139}">
          <p14:sldIdLst>
            <p14:sldId id="290"/>
          </p14:sldIdLst>
        </p14:section>
        <p14:section name="Mecanismos de corrosion" id="{52A476FE-B53C-402D-8FCA-6B7256B714E9}">
          <p14:sldIdLst>
            <p14:sldId id="300"/>
          </p14:sldIdLst>
        </p14:section>
        <p14:section name="Materiales en PEMFC" id="{D359A731-3221-4ECA-BE21-BA6270DAF513}">
          <p14:sldIdLst>
            <p14:sldId id="282"/>
            <p14:sldId id="303"/>
            <p14:sldId id="301"/>
          </p14:sldIdLst>
        </p14:section>
        <p14:section name="Materiales en SOFC" id="{DD21A005-95C9-43B8-AEC9-CEB44CB11C64}">
          <p14:sldIdLst>
            <p14:sldId id="277"/>
          </p14:sldIdLst>
        </p14:section>
        <p14:section name="Materiales en MCFC" id="{0F6176FB-5707-42A9-BB87-C3776D27C9CE}">
          <p14:sldIdLst>
            <p14:sldId id="283"/>
          </p14:sldIdLst>
        </p14:section>
        <p14:section name="Recubrimientos - Estrategia clave" id="{6ECA90B6-6357-4D2D-85C5-C7198FB5791D}">
          <p14:sldIdLst>
            <p14:sldId id="293"/>
          </p14:sldIdLst>
        </p14:section>
        <p14:section name="Recubrimientos en PEMFC" id="{971335F3-CFC7-4288-B36C-E5B16E5F0FAB}">
          <p14:sldIdLst>
            <p14:sldId id="295"/>
          </p14:sldIdLst>
        </p14:section>
        <p14:section name="Recubrimientos en SOFC" id="{641675E0-4DFC-40BB-A18C-89F1E95D7396}">
          <p14:sldIdLst>
            <p14:sldId id="285"/>
          </p14:sldIdLst>
        </p14:section>
        <p14:section name="Recubrimientos en MCFC" id="{89CDD4E4-BD3C-4C1B-A36F-06F74BA9EB24}">
          <p14:sldIdLst>
            <p14:sldId id="286"/>
            <p14:sldId id="305"/>
          </p14:sldIdLst>
        </p14:section>
        <p14:section name="Conclusiones" id="{B5501824-1D3E-45F6-AC64-99A06FC6BA62}">
          <p14:sldIdLst>
            <p14:sldId id="287"/>
          </p14:sldIdLst>
        </p14:section>
        <p14:section name="Preguntas" id="{086B504C-B32E-4F75-9679-83579453E997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er Guzman Condori Mamani" initials="RC" lastIdx="1" clrIdx="0">
    <p:extLst>
      <p:ext uri="{19B8F6BF-5375-455C-9EA6-DF929625EA0E}">
        <p15:presenceInfo xmlns:p15="http://schemas.microsoft.com/office/powerpoint/2012/main" userId="S::rgcondorimamani@estudiantes.unsam.edu.ar::cfec2e7a-f9b8-4dbc-865a-2a1380398f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64FF8A"/>
    <a:srgbClr val="191970"/>
    <a:srgbClr val="DC1631"/>
    <a:srgbClr val="F4EFE3"/>
    <a:srgbClr val="C11631"/>
    <a:srgbClr val="7030A0"/>
    <a:srgbClr val="B1B1ED"/>
    <a:srgbClr val="FB8315"/>
    <a:srgbClr val="7B7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A2C27-52D7-4161-8594-8418F855CFDD}" v="180" dt="2025-07-11T06:58:21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6" autoAdjust="0"/>
    <p:restoredTop sz="90492" autoAdjust="0"/>
  </p:normalViewPr>
  <p:slideViewPr>
    <p:cSldViewPr snapToGrid="0">
      <p:cViewPr varScale="1">
        <p:scale>
          <a:sx n="109" d="100"/>
          <a:sy n="109" d="100"/>
        </p:scale>
        <p:origin x="606" y="318"/>
      </p:cViewPr>
      <p:guideLst/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er Condori Mamani" userId="29cabd97abb529a9" providerId="LiveId" clId="{BDBA2C27-52D7-4161-8594-8418F855CFDD}"/>
    <pc:docChg chg="undo custSel addSld modSld modSection">
      <pc:chgData name="Royer Condori Mamani" userId="29cabd97abb529a9" providerId="LiveId" clId="{BDBA2C27-52D7-4161-8594-8418F855CFDD}" dt="2025-07-12T19:34:52.558" v="797" actId="1076"/>
      <pc:docMkLst>
        <pc:docMk/>
      </pc:docMkLst>
      <pc:sldChg chg="modSp mod">
        <pc:chgData name="Royer Condori Mamani" userId="29cabd97abb529a9" providerId="LiveId" clId="{BDBA2C27-52D7-4161-8594-8418F855CFDD}" dt="2025-07-11T05:40:19.199" v="139" actId="20577"/>
        <pc:sldMkLst>
          <pc:docMk/>
          <pc:sldMk cId="1981219286" sldId="256"/>
        </pc:sldMkLst>
        <pc:spChg chg="mod">
          <ac:chgData name="Royer Condori Mamani" userId="29cabd97abb529a9" providerId="LiveId" clId="{BDBA2C27-52D7-4161-8594-8418F855CFDD}" dt="2025-07-11T05:40:19.199" v="139" actId="20577"/>
          <ac:spMkLst>
            <pc:docMk/>
            <pc:sldMk cId="1981219286" sldId="256"/>
            <ac:spMk id="11" creationId="{9310D079-D20D-6010-60CD-6976C3149D69}"/>
          </ac:spMkLst>
        </pc:spChg>
      </pc:sldChg>
      <pc:sldChg chg="addSp delSp modSp mod">
        <pc:chgData name="Royer Condori Mamani" userId="29cabd97abb529a9" providerId="LiveId" clId="{BDBA2C27-52D7-4161-8594-8418F855CFDD}" dt="2025-07-12T12:48:22.986" v="745" actId="478"/>
        <pc:sldMkLst>
          <pc:docMk/>
          <pc:sldMk cId="4134029806" sldId="293"/>
        </pc:sldMkLst>
        <pc:spChg chg="add del">
          <ac:chgData name="Royer Condori Mamani" userId="29cabd97abb529a9" providerId="LiveId" clId="{BDBA2C27-52D7-4161-8594-8418F855CFDD}" dt="2025-07-12T12:48:22.986" v="745" actId="478"/>
          <ac:spMkLst>
            <pc:docMk/>
            <pc:sldMk cId="4134029806" sldId="293"/>
            <ac:spMk id="2" creationId="{D6FA52D9-4E5E-1C32-98B8-96DA2FCD7464}"/>
          </ac:spMkLst>
        </pc:spChg>
        <pc:spChg chg="add del mod">
          <ac:chgData name="Royer Condori Mamani" userId="29cabd97abb529a9" providerId="LiveId" clId="{BDBA2C27-52D7-4161-8594-8418F855CFDD}" dt="2025-07-12T12:48:22.986" v="745" actId="478"/>
          <ac:spMkLst>
            <pc:docMk/>
            <pc:sldMk cId="4134029806" sldId="293"/>
            <ac:spMk id="4" creationId="{0D7DD112-D3DC-E793-EBDA-11B8E0846D62}"/>
          </ac:spMkLst>
        </pc:spChg>
      </pc:sldChg>
      <pc:sldChg chg="addSp delSp modSp mod delAnim">
        <pc:chgData name="Royer Condori Mamani" userId="29cabd97abb529a9" providerId="LiveId" clId="{BDBA2C27-52D7-4161-8594-8418F855CFDD}" dt="2025-07-11T06:26:10.814" v="340" actId="1076"/>
        <pc:sldMkLst>
          <pc:docMk/>
          <pc:sldMk cId="4179665342" sldId="299"/>
        </pc:sldMkLst>
        <pc:spChg chg="mod">
          <ac:chgData name="Royer Condori Mamani" userId="29cabd97abb529a9" providerId="LiveId" clId="{BDBA2C27-52D7-4161-8594-8418F855CFDD}" dt="2025-07-11T06:05:34.698" v="235" actId="1076"/>
          <ac:spMkLst>
            <pc:docMk/>
            <pc:sldMk cId="4179665342" sldId="299"/>
            <ac:spMk id="3" creationId="{576A9F20-17F4-F907-114F-E800B897F31C}"/>
          </ac:spMkLst>
        </pc:spChg>
        <pc:spChg chg="mod">
          <ac:chgData name="Royer Condori Mamani" userId="29cabd97abb529a9" providerId="LiveId" clId="{BDBA2C27-52D7-4161-8594-8418F855CFDD}" dt="2025-07-11T05:43:57.846" v="173" actId="313"/>
          <ac:spMkLst>
            <pc:docMk/>
            <pc:sldMk cId="4179665342" sldId="299"/>
            <ac:spMk id="4" creationId="{C4955CFC-90ED-B87D-3974-188071974410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5" creationId="{E5205F76-67A6-2D1F-BE7E-6F38074A9CD2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7" creationId="{0B5CF5F1-3233-229D-574E-B189487555CD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8" creationId="{439571C6-3088-C275-1EFA-515A32200B5F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11" creationId="{82530DC9-81B5-4EF3-2948-F8FF14FC96A4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12" creationId="{E1E4D190-9BD3-E8AF-90C4-8A908BB75708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18" creationId="{16B0436E-E670-228C-9509-0AF1DAB243DA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1" creationId="{0565BE72-D372-50B7-3363-0566FBCA4B88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3" creationId="{5A8820C3-FAC0-26A9-9397-3032FC76C150}"/>
          </ac:spMkLst>
        </pc:spChg>
        <pc:spChg chg="del mod">
          <ac:chgData name="Royer Condori Mamani" userId="29cabd97abb529a9" providerId="LiveId" clId="{BDBA2C27-52D7-4161-8594-8418F855CFDD}" dt="2025-07-11T06:10:18.444" v="328" actId="478"/>
          <ac:spMkLst>
            <pc:docMk/>
            <pc:sldMk cId="4179665342" sldId="299"/>
            <ac:spMk id="24" creationId="{324F1429-69E0-A3C4-EBD7-92F59DA1AA97}"/>
          </ac:spMkLst>
        </pc:spChg>
        <pc:spChg chg="del">
          <ac:chgData name="Royer Condori Mamani" userId="29cabd97abb529a9" providerId="LiveId" clId="{BDBA2C27-52D7-4161-8594-8418F855CFDD}" dt="2025-07-11T06:10:15.505" v="327" actId="478"/>
          <ac:spMkLst>
            <pc:docMk/>
            <pc:sldMk cId="4179665342" sldId="299"/>
            <ac:spMk id="25" creationId="{C6D598D3-FC1E-9C56-6D2B-930EF2906D48}"/>
          </ac:spMkLst>
        </pc:spChg>
        <pc:spChg chg="add mod">
          <ac:chgData name="Royer Condori Mamani" userId="29cabd97abb529a9" providerId="LiveId" clId="{BDBA2C27-52D7-4161-8594-8418F855CFDD}" dt="2025-07-11T06:26:10.814" v="340" actId="1076"/>
          <ac:spMkLst>
            <pc:docMk/>
            <pc:sldMk cId="4179665342" sldId="299"/>
            <ac:spMk id="26" creationId="{4F6D84FC-312A-BAF1-7639-788239490C4C}"/>
          </ac:spMkLst>
        </pc:spChg>
        <pc:spChg chg="add del mod">
          <ac:chgData name="Royer Condori Mamani" userId="29cabd97abb529a9" providerId="LiveId" clId="{BDBA2C27-52D7-4161-8594-8418F855CFDD}" dt="2025-07-11T06:04:45.763" v="222" actId="478"/>
          <ac:spMkLst>
            <pc:docMk/>
            <pc:sldMk cId="4179665342" sldId="299"/>
            <ac:spMk id="27" creationId="{891AA10B-4E1E-BD00-9AE7-0FB83DEFBDA3}"/>
          </ac:spMkLst>
        </pc:spChg>
        <pc:spChg chg="add mod">
          <ac:chgData name="Royer Condori Mamani" userId="29cabd97abb529a9" providerId="LiveId" clId="{BDBA2C27-52D7-4161-8594-8418F855CFDD}" dt="2025-07-11T06:07:13.845" v="246" actId="1076"/>
          <ac:spMkLst>
            <pc:docMk/>
            <pc:sldMk cId="4179665342" sldId="299"/>
            <ac:spMk id="28" creationId="{F82F06D9-F5E0-1059-8E39-6007650AB5EB}"/>
          </ac:spMkLst>
        </pc:spChg>
        <pc:spChg chg="add mod">
          <ac:chgData name="Royer Condori Mamani" userId="29cabd97abb529a9" providerId="LiveId" clId="{BDBA2C27-52D7-4161-8594-8418F855CFDD}" dt="2025-07-11T06:04:59.048" v="227" actId="571"/>
          <ac:spMkLst>
            <pc:docMk/>
            <pc:sldMk cId="4179665342" sldId="299"/>
            <ac:spMk id="29" creationId="{F42A495E-FC67-422A-6B0E-FFDF0C834D8B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30" creationId="{BEE0D710-9216-C297-29F8-4148C11CB91F}"/>
          </ac:spMkLst>
        </pc:spChg>
        <pc:spChg chg="add mod">
          <ac:chgData name="Royer Condori Mamani" userId="29cabd97abb529a9" providerId="LiveId" clId="{BDBA2C27-52D7-4161-8594-8418F855CFDD}" dt="2025-07-11T06:07:18.765" v="247" actId="1076"/>
          <ac:spMkLst>
            <pc:docMk/>
            <pc:sldMk cId="4179665342" sldId="299"/>
            <ac:spMk id="31" creationId="{EC38CC8D-4316-3D28-B0D0-7D370C1196FA}"/>
          </ac:spMkLst>
        </pc:spChg>
        <pc:spChg chg="add mod">
          <ac:chgData name="Royer Condori Mamani" userId="29cabd97abb529a9" providerId="LiveId" clId="{BDBA2C27-52D7-4161-8594-8418F855CFDD}" dt="2025-07-11T06:07:25.553" v="248" actId="1076"/>
          <ac:spMkLst>
            <pc:docMk/>
            <pc:sldMk cId="4179665342" sldId="299"/>
            <ac:spMk id="32" creationId="{0CCA4C9B-9973-527C-0318-5873CB9CCC3E}"/>
          </ac:spMkLst>
        </pc:spChg>
        <pc:spChg chg="add mod">
          <ac:chgData name="Royer Condori Mamani" userId="29cabd97abb529a9" providerId="LiveId" clId="{BDBA2C27-52D7-4161-8594-8418F855CFDD}" dt="2025-07-11T06:09:24.790" v="326" actId="1076"/>
          <ac:spMkLst>
            <pc:docMk/>
            <pc:sldMk cId="4179665342" sldId="299"/>
            <ac:spMk id="33" creationId="{B0A17E8E-BAE3-E19F-1920-1510A3A1122E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36" creationId="{4D0666D1-F1EA-3181-5C65-C787F60566A2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44" creationId="{F0F5D2F0-411A-F1D3-6E61-F94D85B4A4AE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45" creationId="{C7B1BC8C-4C7D-1658-0901-2AB0263ECB2C}"/>
          </ac:spMkLst>
        </pc:spChg>
        <pc:spChg chg="del">
          <ac:chgData name="Royer Condori Mamani" userId="29cabd97abb529a9" providerId="LiveId" clId="{BDBA2C27-52D7-4161-8594-8418F855CFDD}" dt="2025-07-11T06:00:18.201" v="185" actId="478"/>
          <ac:spMkLst>
            <pc:docMk/>
            <pc:sldMk cId="4179665342" sldId="299"/>
            <ac:spMk id="46" creationId="{FF742843-6FBA-F667-A580-8DBC8F28E78B}"/>
          </ac:spMkLst>
        </pc:spChg>
        <pc:picChg chg="add mod">
          <ac:chgData name="Royer Condori Mamani" userId="29cabd97abb529a9" providerId="LiveId" clId="{BDBA2C27-52D7-4161-8594-8418F855CFDD}" dt="2025-07-11T06:07:13.845" v="246" actId="1076"/>
          <ac:picMkLst>
            <pc:docMk/>
            <pc:sldMk cId="4179665342" sldId="299"/>
            <ac:picMk id="14" creationId="{E98126BC-37DF-FEC5-7EC5-97CC576FE8AA}"/>
          </ac:picMkLst>
        </pc:picChg>
      </pc:sldChg>
      <pc:sldChg chg="add">
        <pc:chgData name="Royer Condori Mamani" userId="29cabd97abb529a9" providerId="LiveId" clId="{BDBA2C27-52D7-4161-8594-8418F855CFDD}" dt="2025-07-11T05:44:15.825" v="175" actId="2890"/>
        <pc:sldMkLst>
          <pc:docMk/>
          <pc:sldMk cId="1965396367" sldId="306"/>
        </pc:sldMkLst>
      </pc:sldChg>
      <pc:sldChg chg="addSp delSp modSp add mod modAnim">
        <pc:chgData name="Royer Condori Mamani" userId="29cabd97abb529a9" providerId="LiveId" clId="{BDBA2C27-52D7-4161-8594-8418F855CFDD}" dt="2025-07-11T06:40:23.758" v="523" actId="1076"/>
        <pc:sldMkLst>
          <pc:docMk/>
          <pc:sldMk cId="2513718201" sldId="307"/>
        </pc:sldMkLst>
        <pc:spChg chg="mod">
          <ac:chgData name="Royer Condori Mamani" userId="29cabd97abb529a9" providerId="LiveId" clId="{BDBA2C27-52D7-4161-8594-8418F855CFDD}" dt="2025-07-11T06:26:52.169" v="360" actId="20577"/>
          <ac:spMkLst>
            <pc:docMk/>
            <pc:sldMk cId="2513718201" sldId="307"/>
            <ac:spMk id="4" creationId="{EEE592A8-5BE4-FA1D-2F63-45F7C5D6C879}"/>
          </ac:spMkLst>
        </pc:spChg>
        <pc:spChg chg="add 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6" creationId="{DD1E22B5-C9E4-BB46-0A0A-D755DFA3C106}"/>
          </ac:spMkLst>
        </pc:spChg>
        <pc:spChg chg="add mod">
          <ac:chgData name="Royer Condori Mamani" userId="29cabd97abb529a9" providerId="LiveId" clId="{BDBA2C27-52D7-4161-8594-8418F855CFDD}" dt="2025-07-11T06:36:03.466" v="428" actId="1076"/>
          <ac:spMkLst>
            <pc:docMk/>
            <pc:sldMk cId="2513718201" sldId="307"/>
            <ac:spMk id="9" creationId="{9CEE4D11-5D75-355A-42E4-C22951171FB7}"/>
          </ac:spMkLst>
        </pc:spChg>
        <pc:spChg chg="add mod">
          <ac:chgData name="Royer Condori Mamani" userId="29cabd97abb529a9" providerId="LiveId" clId="{BDBA2C27-52D7-4161-8594-8418F855CFDD}" dt="2025-07-11T06:35:32.355" v="425" actId="1076"/>
          <ac:spMkLst>
            <pc:docMk/>
            <pc:sldMk cId="2513718201" sldId="307"/>
            <ac:spMk id="11" creationId="{D50EDDB2-8EB1-8F8A-92DC-39A5AD19A5E9}"/>
          </ac:spMkLst>
        </pc:spChg>
        <pc:spChg chg="add mod">
          <ac:chgData name="Royer Condori Mamani" userId="29cabd97abb529a9" providerId="LiveId" clId="{BDBA2C27-52D7-4161-8594-8418F855CFDD}" dt="2025-07-11T06:35:32.355" v="425" actId="1076"/>
          <ac:spMkLst>
            <pc:docMk/>
            <pc:sldMk cId="2513718201" sldId="307"/>
            <ac:spMk id="13" creationId="{BC334BA9-D15B-41F0-682F-A74AFD7FD73C}"/>
          </ac:spMkLst>
        </pc:spChg>
        <pc:spChg chg="add mod">
          <ac:chgData name="Royer Condori Mamani" userId="29cabd97abb529a9" providerId="LiveId" clId="{BDBA2C27-52D7-4161-8594-8418F855CFDD}" dt="2025-07-11T06:35:47.989" v="426" actId="1076"/>
          <ac:spMkLst>
            <pc:docMk/>
            <pc:sldMk cId="2513718201" sldId="307"/>
            <ac:spMk id="16" creationId="{C0EDED95-BDBC-CBB8-528A-EF53293F2FED}"/>
          </ac:spMkLst>
        </pc:spChg>
        <pc:spChg chg="add mod">
          <ac:chgData name="Royer Condori Mamani" userId="29cabd97abb529a9" providerId="LiveId" clId="{BDBA2C27-52D7-4161-8594-8418F855CFDD}" dt="2025-07-11T06:35:47.989" v="426" actId="1076"/>
          <ac:spMkLst>
            <pc:docMk/>
            <pc:sldMk cId="2513718201" sldId="307"/>
            <ac:spMk id="17" creationId="{AE5D3F97-A1B2-DA38-881E-D630A8D2816A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18" creationId="{546A5075-BC2B-55D4-9EE1-96E3CB8FA729}"/>
          </ac:spMkLst>
        </pc:spChg>
        <pc:spChg chg="add mod">
          <ac:chgData name="Royer Condori Mamani" userId="29cabd97abb529a9" providerId="LiveId" clId="{BDBA2C27-52D7-4161-8594-8418F855CFDD}" dt="2025-07-11T06:36:11.733" v="429" actId="571"/>
          <ac:spMkLst>
            <pc:docMk/>
            <pc:sldMk cId="2513718201" sldId="307"/>
            <ac:spMk id="19" creationId="{90F9B534-0100-7B31-F1FC-4434E5A57482}"/>
          </ac:spMkLst>
        </pc:spChg>
        <pc:spChg chg="add mod">
          <ac:chgData name="Royer Condori Mamani" userId="29cabd97abb529a9" providerId="LiveId" clId="{BDBA2C27-52D7-4161-8594-8418F855CFDD}" dt="2025-07-11T06:37:44.604" v="483" actId="1076"/>
          <ac:spMkLst>
            <pc:docMk/>
            <pc:sldMk cId="2513718201" sldId="307"/>
            <ac:spMk id="20" creationId="{6AA08E90-BB94-BD37-BF00-FAF0D7F96804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1" creationId="{E7FBE4B8-3B8D-DF2D-F66D-C6F2C2C50ADA}"/>
          </ac:spMkLst>
        </pc:spChg>
        <pc:spChg chg="add mod">
          <ac:chgData name="Royer Condori Mamani" userId="29cabd97abb529a9" providerId="LiveId" clId="{BDBA2C27-52D7-4161-8594-8418F855CFDD}" dt="2025-07-11T06:37:03.884" v="478" actId="20577"/>
          <ac:spMkLst>
            <pc:docMk/>
            <pc:sldMk cId="2513718201" sldId="307"/>
            <ac:spMk id="22" creationId="{6B6D9F07-0B5B-8C7F-D8A6-778471CAB770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3" creationId="{B4AF5688-7263-4D48-2C2A-F308EDCA151C}"/>
          </ac:spMkLst>
        </pc:spChg>
        <pc:spChg chg="add mod">
          <ac:chgData name="Royer Condori Mamani" userId="29cabd97abb529a9" providerId="LiveId" clId="{BDBA2C27-52D7-4161-8594-8418F855CFDD}" dt="2025-07-11T06:37:11.603" v="480" actId="1076"/>
          <ac:spMkLst>
            <pc:docMk/>
            <pc:sldMk cId="2513718201" sldId="307"/>
            <ac:spMk id="24" creationId="{6676FF5F-DB42-6A3D-D044-3E3919EBE22D}"/>
          </ac:spMkLst>
        </pc:spChg>
        <pc:spChg chg="add mod">
          <ac:chgData name="Royer Condori Mamani" userId="29cabd97abb529a9" providerId="LiveId" clId="{BDBA2C27-52D7-4161-8594-8418F855CFDD}" dt="2025-07-11T06:38:03.970" v="484" actId="571"/>
          <ac:spMkLst>
            <pc:docMk/>
            <pc:sldMk cId="2513718201" sldId="307"/>
            <ac:spMk id="25" creationId="{0FE503D1-A9A2-7AAF-A636-C3C718FEE2AF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6" creationId="{AE724CD2-2D72-BD65-9F16-75A690B2522F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28" creationId="{AE7D521A-42DE-D6CD-0EB2-82AD86B45EBB}"/>
          </ac:spMkLst>
        </pc:spChg>
        <pc:spChg chg="mod">
          <ac:chgData name="Royer Condori Mamani" userId="29cabd97abb529a9" providerId="LiveId" clId="{BDBA2C27-52D7-4161-8594-8418F855CFDD}" dt="2025-07-11T06:34:06.494" v="412" actId="1076"/>
          <ac:spMkLst>
            <pc:docMk/>
            <pc:sldMk cId="2513718201" sldId="307"/>
            <ac:spMk id="31" creationId="{BDE843A2-69F9-A93F-55AA-5A4127341B54}"/>
          </ac:spMkLst>
        </pc:spChg>
        <pc:spChg chg="del mod">
          <ac:chgData name="Royer Condori Mamani" userId="29cabd97abb529a9" providerId="LiveId" clId="{BDBA2C27-52D7-4161-8594-8418F855CFDD}" dt="2025-07-11T06:32:13.132" v="394" actId="478"/>
          <ac:spMkLst>
            <pc:docMk/>
            <pc:sldMk cId="2513718201" sldId="307"/>
            <ac:spMk id="32" creationId="{92394B52-4E9F-6163-7975-85EBCE533613}"/>
          </ac:spMkLst>
        </pc:spChg>
        <pc:spChg chg="del">
          <ac:chgData name="Royer Condori Mamani" userId="29cabd97abb529a9" providerId="LiveId" clId="{BDBA2C27-52D7-4161-8594-8418F855CFDD}" dt="2025-07-11T06:31:40.868" v="388" actId="478"/>
          <ac:spMkLst>
            <pc:docMk/>
            <pc:sldMk cId="2513718201" sldId="307"/>
            <ac:spMk id="33" creationId="{D32F1FBD-08A3-F79F-9DA3-468AA1DF1531}"/>
          </ac:spMkLst>
        </pc:spChg>
        <pc:spChg chg="add mod">
          <ac:chgData name="Royer Condori Mamani" userId="29cabd97abb529a9" providerId="LiveId" clId="{BDBA2C27-52D7-4161-8594-8418F855CFDD}" dt="2025-07-11T06:40:23.758" v="523" actId="1076"/>
          <ac:spMkLst>
            <pc:docMk/>
            <pc:sldMk cId="2513718201" sldId="307"/>
            <ac:spMk id="39" creationId="{F49A309D-4705-DE44-9CA0-F805CEF44230}"/>
          </ac:spMkLst>
        </pc:spChg>
        <pc:picChg chg="add del">
          <ac:chgData name="Royer Condori Mamani" userId="29cabd97abb529a9" providerId="LiveId" clId="{BDBA2C27-52D7-4161-8594-8418F855CFDD}" dt="2025-07-11T06:25:42.553" v="332" actId="22"/>
          <ac:picMkLst>
            <pc:docMk/>
            <pc:sldMk cId="2513718201" sldId="307"/>
            <ac:picMk id="5" creationId="{0C9EE7DC-61A2-3487-ABBE-4212FF133369}"/>
          </ac:picMkLst>
        </pc:picChg>
        <pc:picChg chg="add del">
          <ac:chgData name="Royer Condori Mamani" userId="29cabd97abb529a9" providerId="LiveId" clId="{BDBA2C27-52D7-4161-8594-8418F855CFDD}" dt="2025-07-11T06:28:01.854" v="376" actId="22"/>
          <ac:picMkLst>
            <pc:docMk/>
            <pc:sldMk cId="2513718201" sldId="307"/>
            <ac:picMk id="8" creationId="{B3A20B40-97CD-EBE2-E202-8A3774F1BB17}"/>
          </ac:picMkLst>
        </pc:picChg>
        <pc:picChg chg="add del mod">
          <ac:chgData name="Royer Condori Mamani" userId="29cabd97abb529a9" providerId="LiveId" clId="{BDBA2C27-52D7-4161-8594-8418F855CFDD}" dt="2025-07-11T06:34:06.494" v="412" actId="1076"/>
          <ac:picMkLst>
            <pc:docMk/>
            <pc:sldMk cId="2513718201" sldId="307"/>
            <ac:picMk id="14" creationId="{48FC5E41-1100-EBFA-AF7C-E972B0134FAD}"/>
          </ac:picMkLst>
        </pc:picChg>
        <pc:cxnChg chg="add">
          <ac:chgData name="Royer Condori Mamani" userId="29cabd97abb529a9" providerId="LiveId" clId="{BDBA2C27-52D7-4161-8594-8418F855CFDD}" dt="2025-07-11T06:38:18.162" v="485" actId="11529"/>
          <ac:cxnSpMkLst>
            <pc:docMk/>
            <pc:sldMk cId="2513718201" sldId="307"/>
            <ac:cxnSpMk id="29" creationId="{3531C974-7094-926A-1F39-43BD2B098BF8}"/>
          </ac:cxnSpMkLst>
        </pc:cxnChg>
        <pc:cxnChg chg="add">
          <ac:chgData name="Royer Condori Mamani" userId="29cabd97abb529a9" providerId="LiveId" clId="{BDBA2C27-52D7-4161-8594-8418F855CFDD}" dt="2025-07-11T06:38:23.354" v="486" actId="11529"/>
          <ac:cxnSpMkLst>
            <pc:docMk/>
            <pc:sldMk cId="2513718201" sldId="307"/>
            <ac:cxnSpMk id="34" creationId="{9EFE5EAB-CB41-B9DD-1610-1538F5F7475E}"/>
          </ac:cxnSpMkLst>
        </pc:cxnChg>
        <pc:cxnChg chg="add">
          <ac:chgData name="Royer Condori Mamani" userId="29cabd97abb529a9" providerId="LiveId" clId="{BDBA2C27-52D7-4161-8594-8418F855CFDD}" dt="2025-07-11T06:38:38.573" v="487" actId="11529"/>
          <ac:cxnSpMkLst>
            <pc:docMk/>
            <pc:sldMk cId="2513718201" sldId="307"/>
            <ac:cxnSpMk id="36" creationId="{FAA0BA8C-32A8-AEC6-1FE0-FEEBD2E5DE39}"/>
          </ac:cxnSpMkLst>
        </pc:cxnChg>
        <pc:cxnChg chg="add">
          <ac:chgData name="Royer Condori Mamani" userId="29cabd97abb529a9" providerId="LiveId" clId="{BDBA2C27-52D7-4161-8594-8418F855CFDD}" dt="2025-07-11T06:38:43.149" v="488" actId="11529"/>
          <ac:cxnSpMkLst>
            <pc:docMk/>
            <pc:sldMk cId="2513718201" sldId="307"/>
            <ac:cxnSpMk id="38" creationId="{97DDA40A-219E-964A-B80F-2E538D6C56B3}"/>
          </ac:cxnSpMkLst>
        </pc:cxnChg>
      </pc:sldChg>
      <pc:sldChg chg="addSp delSp modSp add mod delAnim modAnim">
        <pc:chgData name="Royer Condori Mamani" userId="29cabd97abb529a9" providerId="LiveId" clId="{BDBA2C27-52D7-4161-8594-8418F855CFDD}" dt="2025-07-11T06:59:44.008" v="743" actId="207"/>
        <pc:sldMkLst>
          <pc:docMk/>
          <pc:sldMk cId="1379580726" sldId="308"/>
        </pc:sldMkLst>
        <pc:spChg chg="mod">
          <ac:chgData name="Royer Condori Mamani" userId="29cabd97abb529a9" providerId="LiveId" clId="{BDBA2C27-52D7-4161-8594-8418F855CFDD}" dt="2025-07-11T06:47:58.417" v="559" actId="20577"/>
          <ac:spMkLst>
            <pc:docMk/>
            <pc:sldMk cId="1379580726" sldId="308"/>
            <ac:spMk id="4" creationId="{C6FC96BE-2F92-D4DA-7723-92619034CB04}"/>
          </ac:spMkLst>
        </pc:spChg>
        <pc:spChg chg="add mod">
          <ac:chgData name="Royer Condori Mamani" userId="29cabd97abb529a9" providerId="LiveId" clId="{BDBA2C27-52D7-4161-8594-8418F855CFDD}" dt="2025-07-11T06:59:44.008" v="743" actId="207"/>
          <ac:spMkLst>
            <pc:docMk/>
            <pc:sldMk cId="1379580726" sldId="308"/>
            <ac:spMk id="5" creationId="{674311B4-11B7-4B85-16EF-C973B079608A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7" creationId="{0EE125C6-3D40-A50E-AA9F-BAD6DC658058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8" creationId="{833B4254-0404-A829-CCE2-AD971FF39152}"/>
          </ac:spMkLst>
        </pc:spChg>
        <pc:spChg chg="add mod">
          <ac:chgData name="Royer Condori Mamani" userId="29cabd97abb529a9" providerId="LiveId" clId="{BDBA2C27-52D7-4161-8594-8418F855CFDD}" dt="2025-07-11T06:58:38.712" v="741" actId="1076"/>
          <ac:spMkLst>
            <pc:docMk/>
            <pc:sldMk cId="1379580726" sldId="308"/>
            <ac:spMk id="10" creationId="{F2C23DD5-2A5B-1BD3-AA1B-DB0C4752F7F7}"/>
          </ac:spMkLst>
        </pc:spChg>
        <pc:spChg chg="del mod">
          <ac:chgData name="Royer Condori Mamani" userId="29cabd97abb529a9" providerId="LiveId" clId="{BDBA2C27-52D7-4161-8594-8418F855CFDD}" dt="2025-07-11T06:44:53.558" v="527" actId="478"/>
          <ac:spMkLst>
            <pc:docMk/>
            <pc:sldMk cId="1379580726" sldId="308"/>
            <ac:spMk id="11" creationId="{3C111FA7-7A42-1371-C0CC-8BAD42A26B4B}"/>
          </ac:spMkLst>
        </pc:spChg>
        <pc:spChg chg="del">
          <ac:chgData name="Royer Condori Mamani" userId="29cabd97abb529a9" providerId="LiveId" clId="{BDBA2C27-52D7-4161-8594-8418F855CFDD}" dt="2025-07-11T06:44:54.654" v="528" actId="478"/>
          <ac:spMkLst>
            <pc:docMk/>
            <pc:sldMk cId="1379580726" sldId="308"/>
            <ac:spMk id="13" creationId="{B25D58C0-5A98-05C9-8C3E-FDEAF6E6B845}"/>
          </ac:spMkLst>
        </pc:spChg>
        <pc:spChg chg="mod">
          <ac:chgData name="Royer Condori Mamani" userId="29cabd97abb529a9" providerId="LiveId" clId="{BDBA2C27-52D7-4161-8594-8418F855CFDD}" dt="2025-07-11T06:45:18.587" v="534" actId="1076"/>
          <ac:spMkLst>
            <pc:docMk/>
            <pc:sldMk cId="1379580726" sldId="308"/>
            <ac:spMk id="16" creationId="{C826BEE1-9FAE-571C-AA7A-11546F335546}"/>
          </ac:spMkLst>
        </pc:spChg>
        <pc:spChg chg="mod">
          <ac:chgData name="Royer Condori Mamani" userId="29cabd97abb529a9" providerId="LiveId" clId="{BDBA2C27-52D7-4161-8594-8418F855CFDD}" dt="2025-07-11T06:45:18.587" v="534" actId="1076"/>
          <ac:spMkLst>
            <pc:docMk/>
            <pc:sldMk cId="1379580726" sldId="308"/>
            <ac:spMk id="17" creationId="{5460E5C6-A987-92D3-38B7-79EB0ED9103A}"/>
          </ac:spMkLst>
        </pc:spChg>
        <pc:spChg chg="del">
          <ac:chgData name="Royer Condori Mamani" userId="29cabd97abb529a9" providerId="LiveId" clId="{BDBA2C27-52D7-4161-8594-8418F855CFDD}" dt="2025-07-11T06:44:56.162" v="529" actId="478"/>
          <ac:spMkLst>
            <pc:docMk/>
            <pc:sldMk cId="1379580726" sldId="308"/>
            <ac:spMk id="19" creationId="{E7932D95-243F-0CFE-2DC9-9135878B3DE1}"/>
          </ac:spMkLst>
        </pc:spChg>
        <pc:spChg chg="del">
          <ac:chgData name="Royer Condori Mamani" userId="29cabd97abb529a9" providerId="LiveId" clId="{BDBA2C27-52D7-4161-8594-8418F855CFDD}" dt="2025-07-11T06:44:51.904" v="525" actId="478"/>
          <ac:spMkLst>
            <pc:docMk/>
            <pc:sldMk cId="1379580726" sldId="308"/>
            <ac:spMk id="20" creationId="{A6ED9467-8EB4-7277-922B-1FDC962F4C14}"/>
          </ac:spMkLst>
        </pc:spChg>
        <pc:spChg chg="del">
          <ac:chgData name="Royer Condori Mamani" userId="29cabd97abb529a9" providerId="LiveId" clId="{BDBA2C27-52D7-4161-8594-8418F855CFDD}" dt="2025-07-11T06:44:56.162" v="529" actId="478"/>
          <ac:spMkLst>
            <pc:docMk/>
            <pc:sldMk cId="1379580726" sldId="308"/>
            <ac:spMk id="22" creationId="{CC68D5C2-C7B1-2E5C-C5D5-B6E671781F1C}"/>
          </ac:spMkLst>
        </pc:spChg>
        <pc:spChg chg="del">
          <ac:chgData name="Royer Condori Mamani" userId="29cabd97abb529a9" providerId="LiveId" clId="{BDBA2C27-52D7-4161-8594-8418F855CFDD}" dt="2025-07-11T06:44:56.162" v="529" actId="478"/>
          <ac:spMkLst>
            <pc:docMk/>
            <pc:sldMk cId="1379580726" sldId="308"/>
            <ac:spMk id="24" creationId="{52B71236-072F-FFAC-0389-36A68627DA9C}"/>
          </ac:spMkLst>
        </pc:spChg>
        <pc:spChg chg="del">
          <ac:chgData name="Royer Condori Mamani" userId="29cabd97abb529a9" providerId="LiveId" clId="{BDBA2C27-52D7-4161-8594-8418F855CFDD}" dt="2025-07-11T06:44:56.162" v="529" actId="478"/>
          <ac:spMkLst>
            <pc:docMk/>
            <pc:sldMk cId="1379580726" sldId="308"/>
            <ac:spMk id="25" creationId="{7755B131-C93F-2D6A-A623-A4F6BBF289BC}"/>
          </ac:spMkLst>
        </pc:spChg>
        <pc:spChg chg="mod">
          <ac:chgData name="Royer Condori Mamani" userId="29cabd97abb529a9" providerId="LiveId" clId="{BDBA2C27-52D7-4161-8594-8418F855CFDD}" dt="2025-07-11T06:58:01.187" v="718" actId="1076"/>
          <ac:spMkLst>
            <pc:docMk/>
            <pc:sldMk cId="1379580726" sldId="308"/>
            <ac:spMk id="39" creationId="{C2092C34-ED94-8E1D-BA57-F9413339CDD0}"/>
          </ac:spMkLst>
        </pc:spChg>
        <pc:picChg chg="mod">
          <ac:chgData name="Royer Condori Mamani" userId="29cabd97abb529a9" providerId="LiveId" clId="{BDBA2C27-52D7-4161-8594-8418F855CFDD}" dt="2025-07-11T06:51:56.420" v="569" actId="1076"/>
          <ac:picMkLst>
            <pc:docMk/>
            <pc:sldMk cId="1379580726" sldId="308"/>
            <ac:picMk id="14" creationId="{E5C8B261-C324-0577-530F-7FEA4B2DB1F0}"/>
          </ac:picMkLst>
        </pc:picChg>
        <pc:cxnChg chg="del mod">
          <ac:chgData name="Royer Condori Mamani" userId="29cabd97abb529a9" providerId="LiveId" clId="{BDBA2C27-52D7-4161-8594-8418F855CFDD}" dt="2025-07-11T06:44:58.441" v="531" actId="478"/>
          <ac:cxnSpMkLst>
            <pc:docMk/>
            <pc:sldMk cId="1379580726" sldId="308"/>
            <ac:cxnSpMk id="29" creationId="{2459E2F9-1315-A6E6-082B-A7F556CA81C5}"/>
          </ac:cxnSpMkLst>
        </pc:cxnChg>
        <pc:cxnChg chg="del mod">
          <ac:chgData name="Royer Condori Mamani" userId="29cabd97abb529a9" providerId="LiveId" clId="{BDBA2C27-52D7-4161-8594-8418F855CFDD}" dt="2025-07-11T06:44:57.864" v="530" actId="478"/>
          <ac:cxnSpMkLst>
            <pc:docMk/>
            <pc:sldMk cId="1379580726" sldId="308"/>
            <ac:cxnSpMk id="34" creationId="{2FAD8BE0-A027-8ED3-A8EE-859CFED26BBC}"/>
          </ac:cxnSpMkLst>
        </pc:cxnChg>
        <pc:cxnChg chg="del mod">
          <ac:chgData name="Royer Condori Mamani" userId="29cabd97abb529a9" providerId="LiveId" clId="{BDBA2C27-52D7-4161-8594-8418F855CFDD}" dt="2025-07-11T06:44:56.162" v="529" actId="478"/>
          <ac:cxnSpMkLst>
            <pc:docMk/>
            <pc:sldMk cId="1379580726" sldId="308"/>
            <ac:cxnSpMk id="36" creationId="{C86FDF28-D5E8-2F5E-1E78-668CF2653E25}"/>
          </ac:cxnSpMkLst>
        </pc:cxnChg>
        <pc:cxnChg chg="del mod">
          <ac:chgData name="Royer Condori Mamani" userId="29cabd97abb529a9" providerId="LiveId" clId="{BDBA2C27-52D7-4161-8594-8418F855CFDD}" dt="2025-07-11T06:44:56.162" v="529" actId="478"/>
          <ac:cxnSpMkLst>
            <pc:docMk/>
            <pc:sldMk cId="1379580726" sldId="308"/>
            <ac:cxnSpMk id="38" creationId="{11DF3D27-2B71-4DF9-C3BD-B15E006EF961}"/>
          </ac:cxnSpMkLst>
        </pc:cxnChg>
      </pc:sldChg>
      <pc:sldChg chg="addSp delSp modSp new mod modClrScheme chgLayout">
        <pc:chgData name="Royer Condori Mamani" userId="29cabd97abb529a9" providerId="LiveId" clId="{BDBA2C27-52D7-4161-8594-8418F855CFDD}" dt="2025-07-12T16:24:50.705" v="781" actId="478"/>
        <pc:sldMkLst>
          <pc:docMk/>
          <pc:sldMk cId="1064632579" sldId="309"/>
        </pc:sldMkLst>
        <pc:spChg chg="add del mod ord">
          <ac:chgData name="Royer Condori Mamani" userId="29cabd97abb529a9" providerId="LiveId" clId="{BDBA2C27-52D7-4161-8594-8418F855CFDD}" dt="2025-07-12T12:49:31.591" v="749" actId="478"/>
          <ac:spMkLst>
            <pc:docMk/>
            <pc:sldMk cId="1064632579" sldId="309"/>
            <ac:spMk id="2" creationId="{394C2C51-D3D2-A7AA-CC63-1EDC3ED66909}"/>
          </ac:spMkLst>
        </pc:spChg>
        <pc:spChg chg="mod ord">
          <ac:chgData name="Royer Condori Mamani" userId="29cabd97abb529a9" providerId="LiveId" clId="{BDBA2C27-52D7-4161-8594-8418F855CFDD}" dt="2025-07-12T12:49:26.888" v="748" actId="700"/>
          <ac:spMkLst>
            <pc:docMk/>
            <pc:sldMk cId="1064632579" sldId="309"/>
            <ac:spMk id="3" creationId="{B111BF80-208A-0239-C9FA-98ACDEB0A16E}"/>
          </ac:spMkLst>
        </pc:spChg>
        <pc:spChg chg="add del mod ord">
          <ac:chgData name="Royer Condori Mamani" userId="29cabd97abb529a9" providerId="LiveId" clId="{BDBA2C27-52D7-4161-8594-8418F855CFDD}" dt="2025-07-12T12:49:26.888" v="748" actId="700"/>
          <ac:spMkLst>
            <pc:docMk/>
            <pc:sldMk cId="1064632579" sldId="309"/>
            <ac:spMk id="4" creationId="{6B2E49F3-D804-6285-D6EB-D5B7B8BC08F7}"/>
          </ac:spMkLst>
        </pc:spChg>
        <pc:spChg chg="add del mod ord">
          <ac:chgData name="Royer Condori Mamani" userId="29cabd97abb529a9" providerId="LiveId" clId="{BDBA2C27-52D7-4161-8594-8418F855CFDD}" dt="2025-07-12T12:49:26.888" v="748" actId="700"/>
          <ac:spMkLst>
            <pc:docMk/>
            <pc:sldMk cId="1064632579" sldId="309"/>
            <ac:spMk id="5" creationId="{BD16F056-EEC4-FE67-0637-9AD5002C9FC8}"/>
          </ac:spMkLst>
        </pc:spChg>
        <pc:spChg chg="add del mod ord">
          <ac:chgData name="Royer Condori Mamani" userId="29cabd97abb529a9" providerId="LiveId" clId="{BDBA2C27-52D7-4161-8594-8418F855CFDD}" dt="2025-07-12T12:49:26.888" v="748" actId="700"/>
          <ac:spMkLst>
            <pc:docMk/>
            <pc:sldMk cId="1064632579" sldId="309"/>
            <ac:spMk id="6" creationId="{66C5CF11-D7EC-CC77-1A6F-E3793A7DE5E2}"/>
          </ac:spMkLst>
        </pc:spChg>
        <pc:picChg chg="add mod">
          <ac:chgData name="Royer Condori Mamani" userId="29cabd97abb529a9" providerId="LiveId" clId="{BDBA2C27-52D7-4161-8594-8418F855CFDD}" dt="2025-07-12T12:50:19.721" v="766" actId="1076"/>
          <ac:picMkLst>
            <pc:docMk/>
            <pc:sldMk cId="1064632579" sldId="309"/>
            <ac:picMk id="8" creationId="{3408E15C-EB9A-D4F6-487E-2FBACA2534C5}"/>
          </ac:picMkLst>
        </pc:picChg>
        <pc:picChg chg="add mod">
          <ac:chgData name="Royer Condori Mamani" userId="29cabd97abb529a9" providerId="LiveId" clId="{BDBA2C27-52D7-4161-8594-8418F855CFDD}" dt="2025-07-12T12:50:36.188" v="770" actId="1076"/>
          <ac:picMkLst>
            <pc:docMk/>
            <pc:sldMk cId="1064632579" sldId="309"/>
            <ac:picMk id="10" creationId="{0F334042-C02C-94AA-13CE-C2ACED93F5F3}"/>
          </ac:picMkLst>
        </pc:picChg>
        <pc:picChg chg="add del mod">
          <ac:chgData name="Royer Condori Mamani" userId="29cabd97abb529a9" providerId="LiveId" clId="{BDBA2C27-52D7-4161-8594-8418F855CFDD}" dt="2025-07-12T16:24:50.705" v="781" actId="478"/>
          <ac:picMkLst>
            <pc:docMk/>
            <pc:sldMk cId="1064632579" sldId="309"/>
            <ac:picMk id="12" creationId="{D5743F0B-615E-E293-10C8-49D1CCBEBD34}"/>
          </ac:picMkLst>
        </pc:picChg>
      </pc:sldChg>
      <pc:sldChg chg="addSp delSp modSp new mod modClrScheme chgLayout">
        <pc:chgData name="Royer Condori Mamani" userId="29cabd97abb529a9" providerId="LiveId" clId="{BDBA2C27-52D7-4161-8594-8418F855CFDD}" dt="2025-07-12T16:25:20.855" v="782" actId="1076"/>
        <pc:sldMkLst>
          <pc:docMk/>
          <pc:sldMk cId="2750892358" sldId="310"/>
        </pc:sldMkLst>
        <pc:spChg chg="del">
          <ac:chgData name="Royer Condori Mamani" userId="29cabd97abb529a9" providerId="LiveId" clId="{BDBA2C27-52D7-4161-8594-8418F855CFDD}" dt="2025-07-12T13:17:17.598" v="774" actId="26606"/>
          <ac:spMkLst>
            <pc:docMk/>
            <pc:sldMk cId="2750892358" sldId="310"/>
            <ac:spMk id="2" creationId="{7272C3A9-A88A-693B-C25F-7A967086D035}"/>
          </ac:spMkLst>
        </pc:spChg>
        <pc:spChg chg="mod ord">
          <ac:chgData name="Royer Condori Mamani" userId="29cabd97abb529a9" providerId="LiveId" clId="{BDBA2C27-52D7-4161-8594-8418F855CFDD}" dt="2025-07-12T13:17:17.598" v="774" actId="26606"/>
          <ac:spMkLst>
            <pc:docMk/>
            <pc:sldMk cId="2750892358" sldId="310"/>
            <ac:spMk id="3" creationId="{2343D3A9-1E2C-003D-4220-427FCD6C4792}"/>
          </ac:spMkLst>
        </pc:spChg>
        <pc:spChg chg="add mod">
          <ac:chgData name="Royer Condori Mamani" userId="29cabd97abb529a9" providerId="LiveId" clId="{BDBA2C27-52D7-4161-8594-8418F855CFDD}" dt="2025-07-12T13:17:17.598" v="774" actId="26606"/>
          <ac:spMkLst>
            <pc:docMk/>
            <pc:sldMk cId="2750892358" sldId="310"/>
            <ac:spMk id="10" creationId="{E85346D2-8A70-B5AB-00C1-B1F2D3401496}"/>
          </ac:spMkLst>
        </pc:spChg>
        <pc:picChg chg="add mod">
          <ac:chgData name="Royer Condori Mamani" userId="29cabd97abb529a9" providerId="LiveId" clId="{BDBA2C27-52D7-4161-8594-8418F855CFDD}" dt="2025-07-12T16:25:20.855" v="782" actId="1076"/>
          <ac:picMkLst>
            <pc:docMk/>
            <pc:sldMk cId="2750892358" sldId="310"/>
            <ac:picMk id="5" creationId="{E28CBF7C-D4B1-793B-A7F0-8979E09ED2C2}"/>
          </ac:picMkLst>
        </pc:picChg>
      </pc:sldChg>
      <pc:sldChg chg="addSp delSp modSp new mod">
        <pc:chgData name="Royer Condori Mamani" userId="29cabd97abb529a9" providerId="LiveId" clId="{BDBA2C27-52D7-4161-8594-8418F855CFDD}" dt="2025-07-12T19:34:52.558" v="797" actId="1076"/>
        <pc:sldMkLst>
          <pc:docMk/>
          <pc:sldMk cId="404827056" sldId="311"/>
        </pc:sldMkLst>
        <pc:spChg chg="del">
          <ac:chgData name="Royer Condori Mamani" userId="29cabd97abb529a9" providerId="LiveId" clId="{BDBA2C27-52D7-4161-8594-8418F855CFDD}" dt="2025-07-12T17:40:28.201" v="790" actId="478"/>
          <ac:spMkLst>
            <pc:docMk/>
            <pc:sldMk cId="404827056" sldId="311"/>
            <ac:spMk id="2" creationId="{9C9FB160-7D4B-3E6C-3917-369CCC4E4970}"/>
          </ac:spMkLst>
        </pc:spChg>
        <pc:picChg chg="add del mod">
          <ac:chgData name="Royer Condori Mamani" userId="29cabd97abb529a9" providerId="LiveId" clId="{BDBA2C27-52D7-4161-8594-8418F855CFDD}" dt="2025-07-12T18:11:30.360" v="795" actId="478"/>
          <ac:picMkLst>
            <pc:docMk/>
            <pc:sldMk cId="404827056" sldId="311"/>
            <ac:picMk id="5" creationId="{4DE9374F-B2FD-3087-B55A-658316599A95}"/>
          </ac:picMkLst>
        </pc:picChg>
        <pc:picChg chg="add mod">
          <ac:chgData name="Royer Condori Mamani" userId="29cabd97abb529a9" providerId="LiveId" clId="{BDBA2C27-52D7-4161-8594-8418F855CFDD}" dt="2025-07-12T19:34:52.558" v="797" actId="1076"/>
          <ac:picMkLst>
            <pc:docMk/>
            <pc:sldMk cId="404827056" sldId="311"/>
            <ac:picMk id="7" creationId="{67C0280D-8498-B326-0378-86D74C28CA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2878-5E47-40BE-8BD7-A1D028556854}" type="datetimeFigureOut">
              <a:rPr lang="es-AR" smtClean="0"/>
              <a:t>12/7/2025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77488-3934-4379-BA93-8F5A3F9AE1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668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77488-3934-4379-BA93-8F5A3F9AE103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1471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🔸 Variabilidad química del electrolito</a:t>
            </a:r>
          </a:p>
          <a:p>
            <a:r>
              <a:rPr lang="es-ES" dirty="0"/>
              <a:t>"carece de mecanismos efectivos para mantener estable su composición y condiciones químicas durante el funcionamiento"</a:t>
            </a:r>
          </a:p>
          <a:p>
            <a:endParaRPr lang="es-ES" dirty="0"/>
          </a:p>
          <a:p>
            <a:r>
              <a:rPr lang="es-ES" dirty="0"/>
              <a:t>El electrolito en una MCFC suele ser una mezcla de carbonatos fundidos (por ejemplo, </a:t>
            </a:r>
            <a:r>
              <a:rPr lang="es-ES" dirty="0" err="1"/>
              <a:t>Li₂CO</a:t>
            </a:r>
            <a:r>
              <a:rPr lang="es-ES" dirty="0"/>
              <a:t>₃ y K₂CO₃).</a:t>
            </a:r>
          </a:p>
          <a:p>
            <a:endParaRPr lang="es-ES" dirty="0"/>
          </a:p>
          <a:p>
            <a:r>
              <a:rPr lang="es-ES" dirty="0"/>
              <a:t>Durante la operación, este electrolito no mantiene una composición química constante, ya que:</a:t>
            </a:r>
          </a:p>
          <a:p>
            <a:endParaRPr lang="es-ES" dirty="0"/>
          </a:p>
          <a:p>
            <a:r>
              <a:rPr lang="es-ES" dirty="0"/>
              <a:t>Interactúa con los gases reactivos.</a:t>
            </a:r>
          </a:p>
          <a:p>
            <a:endParaRPr lang="es-ES" dirty="0"/>
          </a:p>
          <a:p>
            <a:r>
              <a:rPr lang="es-ES" dirty="0"/>
              <a:t>Se producen migraciones de especies químicas (como CO₂, CO₃²⁻).</a:t>
            </a:r>
          </a:p>
          <a:p>
            <a:endParaRPr lang="es-ES" dirty="0"/>
          </a:p>
          <a:p>
            <a:r>
              <a:rPr lang="es-ES" dirty="0"/>
              <a:t>Cambia el pH local y la concentración de compuestos.</a:t>
            </a:r>
          </a:p>
          <a:p>
            <a:endParaRPr lang="es-ES" dirty="0"/>
          </a:p>
          <a:p>
            <a:r>
              <a:rPr lang="es-ES" dirty="0"/>
              <a:t>Esto produce un entorno químicamente inestable y variable, que afecta la manera en que los materiales metálicos del sistema (como las placas bipolares) se degradan.</a:t>
            </a:r>
          </a:p>
          <a:p>
            <a:endParaRPr lang="es-ES" dirty="0"/>
          </a:p>
          <a:p>
            <a:r>
              <a:rPr lang="es-ES" dirty="0"/>
              <a:t>🔸 Diferencias entre zonas del stack</a:t>
            </a:r>
          </a:p>
          <a:p>
            <a:r>
              <a:rPr lang="es-ES" dirty="0"/>
              <a:t>"En la zona catódica (O₂/CO₂), el ambiente es altamente oxidante"</a:t>
            </a:r>
          </a:p>
          <a:p>
            <a:endParaRPr lang="es-ES" dirty="0"/>
          </a:p>
          <a:p>
            <a:r>
              <a:rPr lang="es-ES" dirty="0"/>
              <a:t>En el cátodo, se suministran oxígeno y dióxido de carbono. La reacción electroquímica produce iones carbonato (CO₃²⁻).</a:t>
            </a:r>
          </a:p>
          <a:p>
            <a:r>
              <a:rPr lang="es-ES" dirty="0"/>
              <a:t> </a:t>
            </a:r>
          </a:p>
          <a:p>
            <a:r>
              <a:rPr lang="es-ES" dirty="0"/>
              <a:t>Este entorno tiene un potencial redox alto, es decir, es muy oxidante, lo que favorece la corrosión acelerada de metales.</a:t>
            </a:r>
          </a:p>
          <a:p>
            <a:endParaRPr lang="es-ES" dirty="0"/>
          </a:p>
          <a:p>
            <a:r>
              <a:rPr lang="es-ES" dirty="0"/>
              <a:t>"Por el contrario, en la zona anódica (H₂/CO₂), las condiciones más reductoras..."</a:t>
            </a:r>
          </a:p>
          <a:p>
            <a:endParaRPr lang="es-ES" dirty="0"/>
          </a:p>
          <a:p>
            <a:r>
              <a:rPr lang="es-ES" dirty="0"/>
              <a:t>En el ánodo, el hidrógeno reacciona con los iones carbonato para liberar agua, CO₂ y electrones:</a:t>
            </a:r>
          </a:p>
          <a:p>
            <a:endParaRPr lang="es-ES" dirty="0"/>
          </a:p>
          <a:p>
            <a:r>
              <a:rPr lang="es-ES" dirty="0"/>
              <a:t>Este entorno es reductor, lo que significa menos corrosivo para los metales.</a:t>
            </a:r>
          </a:p>
          <a:p>
            <a:endParaRPr lang="es-ES" dirty="0"/>
          </a:p>
          <a:p>
            <a:r>
              <a:rPr lang="es-ES" dirty="0"/>
              <a:t>⚠️ ¿Por qué es importante?</a:t>
            </a:r>
          </a:p>
          <a:p>
            <a:r>
              <a:rPr lang="es-ES" dirty="0"/>
              <a:t>"La estabilidad química del material metálico se convierte en uno de los factores más determinantes para la vida útil de las MCFC."</a:t>
            </a:r>
          </a:p>
          <a:p>
            <a:endParaRPr lang="es-ES" dirty="0"/>
          </a:p>
          <a:p>
            <a:r>
              <a:rPr lang="es-ES" dirty="0"/>
              <a:t>Dado que los materiales están sometidos simultáneamente a ambientes muy diferentes (oxidantes y reductores), deben tener:</a:t>
            </a:r>
          </a:p>
          <a:p>
            <a:endParaRPr lang="es-ES" dirty="0"/>
          </a:p>
          <a:p>
            <a:r>
              <a:rPr lang="es-ES" dirty="0"/>
              <a:t>Excelente resistencia a la oxidación (zona catódica).</a:t>
            </a:r>
          </a:p>
          <a:p>
            <a:endParaRPr lang="es-ES" dirty="0"/>
          </a:p>
          <a:p>
            <a:r>
              <a:rPr lang="es-ES" dirty="0"/>
              <a:t>Buena estabilidad en ambientes reductores y con carbonatos fundidos (zona anódica).</a:t>
            </a:r>
          </a:p>
          <a:p>
            <a:endParaRPr lang="es-ES" dirty="0"/>
          </a:p>
          <a:p>
            <a:r>
              <a:rPr lang="es-ES" dirty="0"/>
              <a:t>Un material que se degrade en el cátodo (por ejemplo, formando óxidos inestables o solubles) puede acortar significativamente la vida útil del stack.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77488-3934-4379-BA93-8F5A3F9AE103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851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E044-932F-7BD5-1635-3609B12D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70" y="962199"/>
            <a:ext cx="10515600" cy="866601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dirty="0"/>
              <a:t>Haga clic para modificar el estilo de título del patrón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1301A-9872-A9F0-6D76-9E67A6085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F1C0661-8DB1-4F20-9DE7-4600C064048C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654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83737-8427-E4A6-6C63-AAD029FC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8B919-0C15-705A-B0FD-7FE234CE5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D79795-EC87-7CA3-86A5-6E2F490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9BBFB1-7E3D-2ADB-C769-6CDB95DB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9F4-D179-4D0B-B383-325AF7F08FEA}" type="datetime1">
              <a:rPr lang="es-AR" smtClean="0"/>
              <a:t>12/7/2025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84E4B0-C2C0-6235-15D3-15E11F35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669F52-EDBD-F4E1-43EB-6CA9F196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361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E044-932F-7BD5-1635-3609B12D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9437A4E-0B03-4580-994C-ED64AF8EA526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04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C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C032C-E4BD-D53A-0085-213FCC13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0860880-1878-453C-9130-5001B6286B48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385A0-FCA4-4700-0E0C-4949CF68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8A36D-24AB-04EF-79C8-85228FDD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‹Nº›</a:t>
            </a:fld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796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EC0C5-6954-F2BD-21F3-FB94F39AC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2D5049-37B0-E537-3D86-7E5419DA9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494E3-D863-4CF8-1EA7-DA6F8C5E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000" y="6336002"/>
            <a:ext cx="2743200" cy="365125"/>
          </a:xfrm>
        </p:spPr>
        <p:txBody>
          <a:bodyPr/>
          <a:lstStyle/>
          <a:p>
            <a:fld id="{743CF445-030F-42E3-B82A-4837BD2D8911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46340E-115D-13D2-F756-71967B8E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3200" y="6336002"/>
            <a:ext cx="6346800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9AC58-828E-1A9D-F36A-B0E5F910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00" y="633600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034A885-281C-4157-81DD-26A8D6C3AEED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15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36FB7-0C94-A4B6-7A0E-CB67A1DD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33B84A-9915-DABB-3E1E-76DBA68E9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C5CB5-BABE-18D0-A428-A0E1731C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68F-7268-4966-AD9D-DA7D41F8DF22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DDBBF-A586-8926-BF63-D5389DF3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94D5E0-DEED-3BEB-597C-70A0C3A6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034A885-281C-4157-81DD-26A8D6C3AEED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543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3D656-D7BB-E1BB-269F-2398C151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A3ADA-64ED-7639-E5A4-F5E49E6C1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C51810-2C9D-56EE-92B4-F4EFDBBAA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B92763-A59B-C067-7FF3-7434609F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56CB-C866-4C59-976F-82CC662AD820}" type="datetime1">
              <a:rPr lang="es-AR" smtClean="0"/>
              <a:t>12/7/2025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4C8F90-1A43-2097-5CDA-09EACAE1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04FC1-2341-19D9-FF28-E95817C9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93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4BC56-9947-F78F-5404-FA761745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529A34-F477-C20D-6EB2-2C66F92C4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3991E9-0D36-855F-8274-3823EEB86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80CF08-8E13-8379-A7EC-20688F587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CAD18A-5F12-8435-9031-7FB87538F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64FBAF-717E-1204-132B-6358617A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9885-E11C-4E2D-91FE-594710B67C2C}" type="datetime1">
              <a:rPr lang="es-AR" smtClean="0"/>
              <a:t>12/7/2025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74D71E-B7F7-0DC3-2C86-6121160B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A27853-74B7-0C34-4FCC-FB974BBA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6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6F4BE-1793-ECED-51C6-D34599B5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8ECFA6-EB85-2F65-5230-1584BBC3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1AEB-FE69-4664-A0F0-EBABFB190303}" type="datetime1">
              <a:rPr lang="es-AR" smtClean="0"/>
              <a:t>12/7/2025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9F345F-4E93-EFF0-47D7-B1BDE223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54875A-EACD-CD57-35CD-B4C5BEF6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251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25842F-04CB-6E2B-5881-71E7B440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E0A9-17B9-4620-9A12-1AF9534AE0C7}" type="datetime1">
              <a:rPr lang="es-AR" smtClean="0"/>
              <a:t>12/7/2025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A9C9E8-AF6F-910F-4168-E2FCCD76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3F0A0A-0411-CC96-77CD-349BF3CF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3453" y="6176964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870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7B92B9-50C8-023F-0F63-A3FA8F65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0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142C35-175E-9B26-09E1-2EABFD88E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67281"/>
            <a:ext cx="10515600" cy="380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2AC86-69E1-2EB4-9386-B5D2EC99F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000" y="63360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08D54B0B-6415-428A-BD65-2C60C7D66377}" type="datetime1">
              <a:rPr lang="es-AR" smtClean="0"/>
              <a:t>12/7/2025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2849B2-5A2C-F6B2-5D38-41279A8A8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3200" y="6336002"/>
            <a:ext cx="634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s-AR"/>
          </a:p>
        </p:txBody>
      </p:sp>
      <p:pic>
        <p:nvPicPr>
          <p:cNvPr id="8" name="Logo CNEA" descr="Logo CNEA | COPUCI 2019">
            <a:extLst>
              <a:ext uri="{FF2B5EF4-FFF2-40B4-BE49-F238E27FC236}">
                <a16:creationId xmlns:a16="http://schemas.microsoft.com/office/drawing/2014/main" id="{775CB2CB-203C-C996-DA52-01227F0A17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4" t="24063" r="8067" b="29010"/>
          <a:stretch/>
        </p:blipFill>
        <p:spPr bwMode="auto">
          <a:xfrm>
            <a:off x="9205328" y="180000"/>
            <a:ext cx="1451615" cy="540000"/>
          </a:xfrm>
          <a:prstGeom prst="rect">
            <a:avLst/>
          </a:prstGeom>
          <a:noFill/>
        </p:spPr>
      </p:pic>
      <p:pic>
        <p:nvPicPr>
          <p:cNvPr id="9" name="Logo UNSAM">
            <a:extLst>
              <a:ext uri="{FF2B5EF4-FFF2-40B4-BE49-F238E27FC236}">
                <a16:creationId xmlns:a16="http://schemas.microsoft.com/office/drawing/2014/main" id="{D51FE80A-FB91-9EE8-C67E-FB039BC97C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t="26461" r="3108" b="28184"/>
          <a:stretch/>
        </p:blipFill>
        <p:spPr bwMode="auto">
          <a:xfrm>
            <a:off x="1407473" y="200962"/>
            <a:ext cx="17053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314A806-7CF0-D522-E8AD-04628F84367A}"/>
              </a:ext>
            </a:extLst>
          </p:cNvPr>
          <p:cNvCxnSpPr/>
          <p:nvPr userDrawn="1"/>
        </p:nvCxnSpPr>
        <p:spPr>
          <a:xfrm>
            <a:off x="360000" y="900000"/>
            <a:ext cx="11473200" cy="0"/>
          </a:xfrm>
          <a:prstGeom prst="line">
            <a:avLst/>
          </a:prstGeom>
          <a:ln w="19050">
            <a:solidFill>
              <a:srgbClr val="1919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BCAC2153-50B5-F281-D3B3-67F8087ACA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2" y="180000"/>
            <a:ext cx="3222125" cy="540000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82CBA481-6BA9-74D7-E649-08381C9C6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2637" y="6336001"/>
            <a:ext cx="2743200" cy="365125"/>
          </a:xfrm>
          <a:prstGeom prst="rect">
            <a:avLst/>
          </a:prstGeom>
        </p:spPr>
        <p:txBody>
          <a:bodyPr/>
          <a:lstStyle/>
          <a:p>
            <a:fld id="{4034A885-281C-4157-81DD-26A8D6C3AEE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090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8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91970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rátula">
            <a:extLst>
              <a:ext uri="{FF2B5EF4-FFF2-40B4-BE49-F238E27FC236}">
                <a16:creationId xmlns:a16="http://schemas.microsoft.com/office/drawing/2014/main" id="{9310D079-D20D-6010-60CD-6976C3149D69}"/>
              </a:ext>
            </a:extLst>
          </p:cNvPr>
          <p:cNvSpPr txBox="1">
            <a:spLocks/>
          </p:cNvSpPr>
          <p:nvPr/>
        </p:nvSpPr>
        <p:spPr>
          <a:xfrm>
            <a:off x="359400" y="1064337"/>
            <a:ext cx="11473200" cy="544764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endParaRPr lang="es-AR" sz="1100" b="1" spc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sz="3200" b="1" spc="1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DESARROLLO DE UN MODELO DE MACHINE LEARNING PARA LA PREDICCIÓN DE DISTRIBUCIONES DE TEMPERATURA EN UNA CHAPA</a:t>
            </a:r>
            <a:r>
              <a:rPr lang="es-AR" sz="2400" spc="100" baseline="30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(*)</a:t>
            </a:r>
            <a:endParaRPr lang="es-AR" sz="2400" spc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1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por Condori Mamani Royer </a:t>
            </a:r>
          </a:p>
          <a:p>
            <a:pPr algn="ctr"/>
            <a:endParaRPr lang="es-AR" sz="32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Docentes: Dr.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Ruben</a:t>
            </a:r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Weht</a:t>
            </a:r>
            <a:r>
              <a:rPr lang="es-ES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y Ing. Guillermo </a:t>
            </a:r>
            <a:r>
              <a:rPr lang="es-ES" dirty="0" err="1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Marsik</a:t>
            </a:r>
            <a:endParaRPr lang="es-ES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s-AR" sz="14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000" baseline="30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(*) </a:t>
            </a:r>
            <a:r>
              <a:rPr lang="es-AR" sz="20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Trabajo Final de la materia Modelización de Propiedades y Procesos </a:t>
            </a:r>
            <a:endParaRPr lang="es-AR" sz="20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AR" sz="26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Buenos Aires, 14 de julio de 2025</a:t>
            </a:r>
            <a:endParaRPr lang="es-AR" sz="2600" dirty="0">
              <a:solidFill>
                <a:srgbClr val="19197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47E17-3FD6-ABDD-7DB5-EEE06F97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A885-281C-4157-81DD-26A8D6C3AEED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121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DFAFCBA9-7FEE-F707-60E0-CA5BB94CD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"/>
          <a:stretch>
            <a:fillRect/>
          </a:stretch>
        </p:blipFill>
        <p:spPr>
          <a:xfrm>
            <a:off x="316011" y="2136244"/>
            <a:ext cx="6301560" cy="2588150"/>
          </a:xfrm>
        </p:spPr>
      </p:pic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4C7703E-CF5C-57D8-0F6F-CCAB9F0B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/>
          <a:lstStyle/>
          <a:p>
            <a:r>
              <a:rPr lang="es-AR"/>
              <a:t>                          </a:t>
            </a:r>
            <a:fld id="{4034A885-281C-4157-81DD-26A8D6C3AEED}" type="slidenum">
              <a:rPr lang="es-AR" smtClean="0"/>
              <a:pPr/>
              <a:t>10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EA5E1C06-D31E-2A48-8492-ACA962B7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18" y="2067480"/>
            <a:ext cx="5319645" cy="4268233"/>
          </a:xfrm>
          <a:prstGeom prst="rect">
            <a:avLst/>
          </a:prstGeom>
        </p:spPr>
      </p:pic>
      <p:sp>
        <p:nvSpPr>
          <p:cNvPr id="38" name="Cerrar llave 37">
            <a:extLst>
              <a:ext uri="{FF2B5EF4-FFF2-40B4-BE49-F238E27FC236}">
                <a16:creationId xmlns:a16="http://schemas.microsoft.com/office/drawing/2014/main" id="{C952B264-83ED-714C-6EAE-6B1137C4C902}"/>
              </a:ext>
            </a:extLst>
          </p:cNvPr>
          <p:cNvSpPr/>
          <p:nvPr/>
        </p:nvSpPr>
        <p:spPr>
          <a:xfrm rot="16200000">
            <a:off x="3337511" y="-744168"/>
            <a:ext cx="328684" cy="5543458"/>
          </a:xfrm>
          <a:prstGeom prst="rightBrac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66948345-07B0-6F73-DDAA-31E9CBCAC8F8}"/>
              </a:ext>
            </a:extLst>
          </p:cNvPr>
          <p:cNvSpPr/>
          <p:nvPr/>
        </p:nvSpPr>
        <p:spPr>
          <a:xfrm rot="16200000">
            <a:off x="8852397" y="526412"/>
            <a:ext cx="328684" cy="3045347"/>
          </a:xfrm>
          <a:prstGeom prst="rightBrac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248F3E5-C1C8-FA45-9359-B7DF36D3A95A}"/>
              </a:ext>
            </a:extLst>
          </p:cNvPr>
          <p:cNvSpPr txBox="1"/>
          <p:nvPr/>
        </p:nvSpPr>
        <p:spPr>
          <a:xfrm>
            <a:off x="8364958" y="148954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A single </a:t>
            </a:r>
            <a:r>
              <a:rPr lang="es-AR" b="1" dirty="0" err="1"/>
              <a:t>cell</a:t>
            </a:r>
            <a:endParaRPr lang="es-AR" b="1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75857A3-706C-5396-A926-27C1E2499A83}"/>
              </a:ext>
            </a:extLst>
          </p:cNvPr>
          <p:cNvSpPr txBox="1"/>
          <p:nvPr/>
        </p:nvSpPr>
        <p:spPr>
          <a:xfrm>
            <a:off x="2748697" y="1396694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PEMFC Stack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92636AE-E7B6-A121-26B3-F9C9ECB8388A}"/>
              </a:ext>
            </a:extLst>
          </p:cNvPr>
          <p:cNvSpPr txBox="1"/>
          <p:nvPr/>
        </p:nvSpPr>
        <p:spPr>
          <a:xfrm>
            <a:off x="1191999" y="5104575"/>
            <a:ext cx="461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</a:rPr>
              <a:t>Esquema de los diferentes componentes de una celda combustible tipo PEMFC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695F28C3-4B1A-A9ED-235A-1EC5325136A5}"/>
              </a:ext>
            </a:extLst>
          </p:cNvPr>
          <p:cNvSpPr/>
          <p:nvPr/>
        </p:nvSpPr>
        <p:spPr>
          <a:xfrm>
            <a:off x="1149159" y="5898897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84448D6D-46C1-131A-C6D1-30CEC67A49B4}"/>
              </a:ext>
            </a:extLst>
          </p:cNvPr>
          <p:cNvSpPr/>
          <p:nvPr/>
        </p:nvSpPr>
        <p:spPr>
          <a:xfrm>
            <a:off x="3365832" y="5898897"/>
            <a:ext cx="2157939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Placas bipolares 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50D1EA2-38CE-7517-4CF5-E1D0F9B22712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2451741" y="6186093"/>
            <a:ext cx="914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C85B6-962D-414E-69C5-7A216E6B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30647-4635-3E3D-DF8E-5D8BDEDF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757581"/>
          </a:xfrm>
        </p:spPr>
        <p:txBody>
          <a:bodyPr>
            <a:normAutofit/>
          </a:bodyPr>
          <a:lstStyle/>
          <a:p>
            <a:r>
              <a:rPr lang="es-AR" sz="2000" dirty="0"/>
              <a:t>Realizar un análisis comparativo de los mecanismos de corrosión que afectan a los componentes metálicos mas relevantes en las tecnologías: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926796-551B-4A60-FCDD-86ED5AB8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11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572BBD6-49F6-15AD-5F57-4B5F3CA8AB49}"/>
              </a:ext>
            </a:extLst>
          </p:cNvPr>
          <p:cNvSpPr/>
          <p:nvPr/>
        </p:nvSpPr>
        <p:spPr>
          <a:xfrm>
            <a:off x="5516271" y="2696373"/>
            <a:ext cx="1302582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SOFC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7D6543A-F343-A7A2-0640-8E692755C4BF}"/>
              </a:ext>
            </a:extLst>
          </p:cNvPr>
          <p:cNvSpPr/>
          <p:nvPr/>
        </p:nvSpPr>
        <p:spPr>
          <a:xfrm>
            <a:off x="2104909" y="2696372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633CB51-C9BF-CA9A-1BD9-150C278DA7FB}"/>
              </a:ext>
            </a:extLst>
          </p:cNvPr>
          <p:cNvSpPr/>
          <p:nvPr/>
        </p:nvSpPr>
        <p:spPr>
          <a:xfrm>
            <a:off x="8927632" y="2695401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MCFC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CF01B4D-4BC3-BD50-0E7A-DA85FA086B9C}"/>
              </a:ext>
            </a:extLst>
          </p:cNvPr>
          <p:cNvSpPr/>
          <p:nvPr/>
        </p:nvSpPr>
        <p:spPr>
          <a:xfrm>
            <a:off x="5132988" y="3587237"/>
            <a:ext cx="2069148" cy="703690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Placas bipolares e interconectores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4D563FCF-D726-AA49-EB7D-441887F0F5B5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16200000" flipH="1">
            <a:off x="3610435" y="2416528"/>
            <a:ext cx="668319" cy="23767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A1AFC1B5-33FC-508F-5180-ED9F1109AEB9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8055885" y="2416044"/>
            <a:ext cx="669290" cy="2376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167A4BD-B063-78EE-43B0-E87E58EBDA12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167562" y="3270764"/>
            <a:ext cx="0" cy="31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609C705-7EB5-54FE-4492-0DD24EA77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7299" y="4588093"/>
            <a:ext cx="4560525" cy="1227370"/>
          </a:xfrm>
          <a:prstGeom prst="roundRect">
            <a:avLst>
              <a:gd name="adj" fmla="val 747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AR" dirty="0">
                <a:solidFill>
                  <a:srgbClr val="002060"/>
                </a:solidFill>
              </a:rPr>
              <a:t>Este enfoque permite profundizar 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002060"/>
                </a:solidFill>
              </a:rPr>
              <a:t>Selección de materiales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002060"/>
                </a:solidFill>
              </a:rPr>
              <a:t>Estrategias de mitigación mas eficaces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002060"/>
                </a:solidFill>
              </a:rPr>
              <a:t>Desarrollo de recubrimientos protectores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0A052C7-2887-862E-B076-6E2C8B22EAFA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6167562" y="4290927"/>
            <a:ext cx="0" cy="29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1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5D2FDEA-6604-D07B-BA0C-DDF8252C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9" y="929623"/>
            <a:ext cx="10515600" cy="1020476"/>
          </a:xfrm>
        </p:spPr>
        <p:txBody>
          <a:bodyPr/>
          <a:lstStyle/>
          <a:p>
            <a:r>
              <a:rPr lang="es-AR" dirty="0"/>
              <a:t>Fundamentos técnicos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687572-5596-D25C-185C-B3D879D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/>
          <a:lstStyle/>
          <a:p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/>
              <a:t>12</a:t>
            </a:fld>
            <a:r>
              <a:rPr lang="es-AR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37D229-9674-2E4F-7673-D4BACC404B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48048" y="1775063"/>
            <a:ext cx="4107921" cy="407923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5296FDE-E229-8BAE-D07F-259D40EF6C2E}"/>
              </a:ext>
            </a:extLst>
          </p:cNvPr>
          <p:cNvSpPr/>
          <p:nvPr/>
        </p:nvSpPr>
        <p:spPr>
          <a:xfrm>
            <a:off x="659957" y="2798751"/>
            <a:ext cx="747422" cy="458979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2A9903C-B0E6-C128-CC4B-136D3424A12A}"/>
              </a:ext>
            </a:extLst>
          </p:cNvPr>
          <p:cNvSpPr/>
          <p:nvPr/>
        </p:nvSpPr>
        <p:spPr>
          <a:xfrm>
            <a:off x="659957" y="3303455"/>
            <a:ext cx="747422" cy="4655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4EC80-AFAC-18E7-9282-29CDF21D1ADB}"/>
              </a:ext>
            </a:extLst>
          </p:cNvPr>
          <p:cNvSpPr/>
          <p:nvPr/>
        </p:nvSpPr>
        <p:spPr>
          <a:xfrm>
            <a:off x="659957" y="3814680"/>
            <a:ext cx="747422" cy="482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5A15E6E-4664-2F55-5D90-64CDCF95C075}"/>
              </a:ext>
            </a:extLst>
          </p:cNvPr>
          <p:cNvSpPr/>
          <p:nvPr/>
        </p:nvSpPr>
        <p:spPr>
          <a:xfrm>
            <a:off x="5193852" y="3314827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D08D122-017F-94A5-1F9C-CDC1E522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7037"/>
              </p:ext>
            </p:extLst>
          </p:nvPr>
        </p:nvGraphicFramePr>
        <p:xfrm>
          <a:off x="6919628" y="2254298"/>
          <a:ext cx="4392000" cy="36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000">
                  <a:extLst>
                    <a:ext uri="{9D8B030D-6E8A-4147-A177-3AD203B41FA5}">
                      <a16:colId xmlns:a16="http://schemas.microsoft.com/office/drawing/2014/main" val="1607806006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97336537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Electrolito</a:t>
                      </a:r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Temperatura de operación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67976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Membrana polimérica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60°C – 80°C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789682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Cerámico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600°C – 1000°C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172871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Mezcla eutéctica  de carbonatos fundidos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>
                          <a:solidFill>
                            <a:srgbClr val="19197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600°C – 700°C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486819"/>
                  </a:ext>
                </a:extLst>
              </a:tr>
            </a:tbl>
          </a:graphicData>
        </a:graphic>
      </p:graphicFrame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340AA7A-56C7-F339-7D0D-AD7D12D7D234}"/>
              </a:ext>
            </a:extLst>
          </p:cNvPr>
          <p:cNvSpPr/>
          <p:nvPr/>
        </p:nvSpPr>
        <p:spPr>
          <a:xfrm>
            <a:off x="5193852" y="4218944"/>
            <a:ext cx="1302582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SOFC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30293C8-29C8-75A6-8B1A-6D0A98C97CEA}"/>
              </a:ext>
            </a:extLst>
          </p:cNvPr>
          <p:cNvSpPr/>
          <p:nvPr/>
        </p:nvSpPr>
        <p:spPr>
          <a:xfrm>
            <a:off x="5193852" y="5157998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MCFC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00017DE-D07D-1D57-EA01-8BFFC0F7EEC7}"/>
              </a:ext>
            </a:extLst>
          </p:cNvPr>
          <p:cNvSpPr/>
          <p:nvPr/>
        </p:nvSpPr>
        <p:spPr>
          <a:xfrm>
            <a:off x="6919632" y="3314827"/>
            <a:ext cx="2151724" cy="57439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AD4231D-1CF1-9E18-9800-920535E939F8}"/>
              </a:ext>
            </a:extLst>
          </p:cNvPr>
          <p:cNvSpPr/>
          <p:nvPr/>
        </p:nvSpPr>
        <p:spPr>
          <a:xfrm>
            <a:off x="6919631" y="4218944"/>
            <a:ext cx="2151724" cy="57439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1CCE969-C315-3C61-1248-E4F74A2BD547}"/>
              </a:ext>
            </a:extLst>
          </p:cNvPr>
          <p:cNvSpPr/>
          <p:nvPr/>
        </p:nvSpPr>
        <p:spPr>
          <a:xfrm>
            <a:off x="6919632" y="4964106"/>
            <a:ext cx="2151724" cy="87583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A53842F-7BB9-404C-58B9-87C08AA31B3D}"/>
              </a:ext>
            </a:extLst>
          </p:cNvPr>
          <p:cNvSpPr/>
          <p:nvPr/>
        </p:nvSpPr>
        <p:spPr>
          <a:xfrm>
            <a:off x="6919630" y="2387000"/>
            <a:ext cx="2151725" cy="6399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DA4248-0C6A-26D3-EEE6-CA98A5C95E78}"/>
              </a:ext>
            </a:extLst>
          </p:cNvPr>
          <p:cNvSpPr/>
          <p:nvPr/>
        </p:nvSpPr>
        <p:spPr>
          <a:xfrm>
            <a:off x="9159904" y="2387000"/>
            <a:ext cx="2151725" cy="6399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CCACCB-0C3A-6EB2-FF40-83B1771A6C1D}"/>
              </a:ext>
            </a:extLst>
          </p:cNvPr>
          <p:cNvSpPr/>
          <p:nvPr/>
        </p:nvSpPr>
        <p:spPr>
          <a:xfrm>
            <a:off x="9159904" y="3314827"/>
            <a:ext cx="2151724" cy="57439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1BBEEDF-801A-8452-FBC3-C7080DC99E2F}"/>
              </a:ext>
            </a:extLst>
          </p:cNvPr>
          <p:cNvSpPr/>
          <p:nvPr/>
        </p:nvSpPr>
        <p:spPr>
          <a:xfrm>
            <a:off x="9159904" y="4218944"/>
            <a:ext cx="2151724" cy="57439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000028E-78AF-38EE-AB34-86EE9ECC643F}"/>
              </a:ext>
            </a:extLst>
          </p:cNvPr>
          <p:cNvSpPr/>
          <p:nvPr/>
        </p:nvSpPr>
        <p:spPr>
          <a:xfrm>
            <a:off x="9159904" y="4964106"/>
            <a:ext cx="2151724" cy="87583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D36B0D4-8AAA-A9AF-91C7-9DFEBE1EE64C}"/>
              </a:ext>
            </a:extLst>
          </p:cNvPr>
          <p:cNvSpPr/>
          <p:nvPr/>
        </p:nvSpPr>
        <p:spPr>
          <a:xfrm>
            <a:off x="7131915" y="6024325"/>
            <a:ext cx="1727154" cy="574391"/>
          </a:xfrm>
          <a:prstGeom prst="roundRect">
            <a:avLst/>
          </a:prstGeom>
          <a:noFill/>
          <a:ln>
            <a:solidFill>
              <a:srgbClr val="002060"/>
            </a:solidFill>
            <a:prstDash val="lg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1919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Litio y potasio 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D37248F-F3E9-9A52-3C73-52E465E8D6B8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flipH="1">
            <a:off x="7995492" y="5839940"/>
            <a:ext cx="2" cy="18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DA07D97F-6CEA-882C-698A-B95DF7E5A643}"/>
              </a:ext>
            </a:extLst>
          </p:cNvPr>
          <p:cNvSpPr/>
          <p:nvPr/>
        </p:nvSpPr>
        <p:spPr>
          <a:xfrm>
            <a:off x="6919627" y="3300469"/>
            <a:ext cx="4391999" cy="60233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F4EFE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Entorno operativo acido y húmedo 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1BF0F82-1660-D3D7-E3D0-3029DA15F20A}"/>
              </a:ext>
            </a:extLst>
          </p:cNvPr>
          <p:cNvSpPr/>
          <p:nvPr/>
        </p:nvSpPr>
        <p:spPr>
          <a:xfrm>
            <a:off x="6919626" y="4218944"/>
            <a:ext cx="4391999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latin typeface="Verdana" panose="020B0604030504040204" pitchFamily="34" charset="0"/>
                <a:ea typeface="Verdana" panose="020B0604030504040204" pitchFamily="34" charset="0"/>
              </a:rPr>
              <a:t>Entorno oxidante de alta temperatura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5EFED4E-F584-BE6E-05AC-16FD6A931DE5}"/>
              </a:ext>
            </a:extLst>
          </p:cNvPr>
          <p:cNvSpPr/>
          <p:nvPr/>
        </p:nvSpPr>
        <p:spPr>
          <a:xfrm>
            <a:off x="6919626" y="4948975"/>
            <a:ext cx="4391999" cy="89758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latin typeface="Verdana" panose="020B0604030504040204" pitchFamily="34" charset="0"/>
                <a:ea typeface="Verdana" panose="020B0604030504040204" pitchFamily="34" charset="0"/>
              </a:rPr>
              <a:t>Entorno fuertemente alcalino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152010AF-745C-50D8-BDCE-DCCE2220298F}"/>
              </a:ext>
            </a:extLst>
          </p:cNvPr>
          <p:cNvSpPr/>
          <p:nvPr/>
        </p:nvSpPr>
        <p:spPr>
          <a:xfrm>
            <a:off x="8081051" y="1263822"/>
            <a:ext cx="2069148" cy="703690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Entorno corrosivo complejo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78A88400-D0A7-1467-F2DB-FA1F4BBEB622}"/>
              </a:ext>
            </a:extLst>
          </p:cNvPr>
          <p:cNvCxnSpPr>
            <a:stCxn id="34" idx="2"/>
            <a:endCxn id="19" idx="0"/>
          </p:cNvCxnSpPr>
          <p:nvPr/>
        </p:nvCxnSpPr>
        <p:spPr>
          <a:xfrm rot="16200000" flipH="1">
            <a:off x="9465952" y="1617185"/>
            <a:ext cx="419488" cy="1120142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D07326D4-0474-BBFB-586F-F1B6037561EA}"/>
              </a:ext>
            </a:extLst>
          </p:cNvPr>
          <p:cNvCxnSpPr>
            <a:stCxn id="34" idx="2"/>
            <a:endCxn id="18" idx="0"/>
          </p:cNvCxnSpPr>
          <p:nvPr/>
        </p:nvCxnSpPr>
        <p:spPr>
          <a:xfrm rot="5400000">
            <a:off x="8345815" y="1617190"/>
            <a:ext cx="419488" cy="1120132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47EF3D6A-EBB7-A940-CB22-18D9699E1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450" y="5859486"/>
            <a:ext cx="3737115" cy="753340"/>
          </a:xfrm>
          <a:prstGeom prst="roundRect">
            <a:avLst>
              <a:gd name="adj" fmla="val 7476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400" dirty="0">
                <a:solidFill>
                  <a:srgbClr val="FF0000"/>
                </a:solidFill>
              </a:rPr>
              <a:t>Esquema comparativo de los tipos de gases reactivos/producto y mecanismos de transporte de carga en celdas de combustible</a:t>
            </a:r>
            <a:endParaRPr lang="es-AR" sz="1400" dirty="0">
              <a:solidFill>
                <a:srgbClr val="FF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A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13A4-ECDA-D6E1-24DF-166FF39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6F0E82E3-8E7D-7CD8-6185-9EFFCBF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8" y="996028"/>
            <a:ext cx="10515600" cy="804782"/>
          </a:xfrm>
        </p:spPr>
        <p:txBody>
          <a:bodyPr/>
          <a:lstStyle/>
          <a:p>
            <a:r>
              <a:rPr lang="es-AR" dirty="0"/>
              <a:t>Mecanismos de Corrosión 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F153EC2-671A-7D9A-DE55-8E0FCDFAA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05323" y="2323833"/>
            <a:ext cx="4676208" cy="1383301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0519D-8A12-E472-06C5-A72FBA6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/>
          <a:lstStyle/>
          <a:p>
            <a:r>
              <a:rPr lang="es-AR"/>
              <a:t>                          </a:t>
            </a:r>
            <a:fld id="{4034A885-281C-4157-81DD-26A8D6C3AEED}" type="slidenum">
              <a:rPr lang="es-AR" smtClean="0"/>
              <a:pPr/>
              <a:t>13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A876AE-FB23-F315-176A-DDBBA935CB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584873" y="2345912"/>
            <a:ext cx="4124915" cy="13612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EF1E9B-3ECB-9B7A-DB0E-F1C3CCA5AA9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733764" y="3762921"/>
            <a:ext cx="5298876" cy="1800000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BBBB485-3278-A542-9C1D-6D7B03C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308" y="3915235"/>
            <a:ext cx="2102395" cy="1589878"/>
          </a:xfrm>
          <a:prstGeom prst="roundRect">
            <a:avLst>
              <a:gd name="adj" fmla="val 474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Comparación esquemática de los mecanismos de corrosión en placas bipolares de acero inoxidable según la tecnología de celda de combustible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5A69EEC-7C23-04FC-B254-96DE43602DF7}"/>
              </a:ext>
            </a:extLst>
          </p:cNvPr>
          <p:cNvSpPr/>
          <p:nvPr/>
        </p:nvSpPr>
        <p:spPr>
          <a:xfrm>
            <a:off x="4154481" y="2999154"/>
            <a:ext cx="962019" cy="46021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C5A34F-0C7E-B53A-EC2D-45BE67212E2D}"/>
              </a:ext>
            </a:extLst>
          </p:cNvPr>
          <p:cNvSpPr/>
          <p:nvPr/>
        </p:nvSpPr>
        <p:spPr>
          <a:xfrm>
            <a:off x="8747769" y="2913008"/>
            <a:ext cx="962019" cy="460218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SOFC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FEE7F2-7828-2BD4-7E3F-450DFC35CA7C}"/>
              </a:ext>
            </a:extLst>
          </p:cNvPr>
          <p:cNvSpPr/>
          <p:nvPr/>
        </p:nvSpPr>
        <p:spPr>
          <a:xfrm>
            <a:off x="6742560" y="4496274"/>
            <a:ext cx="962019" cy="46021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MCFC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639E50C-82FC-9493-CEF4-CDE5CE6945D9}"/>
              </a:ext>
            </a:extLst>
          </p:cNvPr>
          <p:cNvSpPr/>
          <p:nvPr/>
        </p:nvSpPr>
        <p:spPr>
          <a:xfrm>
            <a:off x="5537537" y="2230647"/>
            <a:ext cx="4322414" cy="1532274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3B03F69-110E-041E-A100-CC9C80E8ADDA}"/>
              </a:ext>
            </a:extLst>
          </p:cNvPr>
          <p:cNvSpPr/>
          <p:nvPr/>
        </p:nvSpPr>
        <p:spPr>
          <a:xfrm>
            <a:off x="413872" y="2249346"/>
            <a:ext cx="4842741" cy="1532274"/>
          </a:xfrm>
          <a:prstGeom prst="roundRect">
            <a:avLst>
              <a:gd name="adj" fmla="val 8317"/>
            </a:avLst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BADBBEC-4590-A76B-C8DB-4874848290A4}"/>
              </a:ext>
            </a:extLst>
          </p:cNvPr>
          <p:cNvSpPr/>
          <p:nvPr/>
        </p:nvSpPr>
        <p:spPr>
          <a:xfrm>
            <a:off x="2585572" y="3857427"/>
            <a:ext cx="5447068" cy="1705494"/>
          </a:xfrm>
          <a:prstGeom prst="roundRect">
            <a:avLst>
              <a:gd name="adj" fmla="val 8317"/>
            </a:avLst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3D1A113-7277-40CA-23E1-C69220087232}"/>
              </a:ext>
            </a:extLst>
          </p:cNvPr>
          <p:cNvSpPr/>
          <p:nvPr/>
        </p:nvSpPr>
        <p:spPr>
          <a:xfrm>
            <a:off x="224399" y="2045738"/>
            <a:ext cx="9807002" cy="3686082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B55C569-A284-CEAC-E976-775D90FFA1E8}"/>
              </a:ext>
            </a:extLst>
          </p:cNvPr>
          <p:cNvSpPr/>
          <p:nvPr/>
        </p:nvSpPr>
        <p:spPr>
          <a:xfrm>
            <a:off x="10122852" y="2045738"/>
            <a:ext cx="2069148" cy="703690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Entorno corrosivo complejo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0D2E5E9-5C88-2CFE-5007-71FC4C3C16FE}"/>
              </a:ext>
            </a:extLst>
          </p:cNvPr>
          <p:cNvSpPr/>
          <p:nvPr/>
        </p:nvSpPr>
        <p:spPr>
          <a:xfrm>
            <a:off x="10180731" y="3165843"/>
            <a:ext cx="1953389" cy="865390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Impide una generalización simple de los mecanismos de corrosión 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ABEA4BE-093E-E9CF-9B3B-27F023865C2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7426" y="2749428"/>
            <a:ext cx="0" cy="416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EEF8A-0DDD-FA79-A1F1-FB34E2CE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9" y="962199"/>
            <a:ext cx="11181575" cy="866601"/>
          </a:xfrm>
        </p:spPr>
        <p:txBody>
          <a:bodyPr/>
          <a:lstStyle/>
          <a:p>
            <a:r>
              <a:rPr lang="es-AR" dirty="0"/>
              <a:t>Materiales y recubrimientos en placas bipolares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BB5859-751B-7370-9939-3D96F8C1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14</a:t>
            </a:fld>
            <a:r>
              <a:rPr lang="es-AR" dirty="0"/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B09B66D-1CD2-2F76-EB5B-3AE7492DA9A0}"/>
              </a:ext>
            </a:extLst>
          </p:cNvPr>
          <p:cNvSpPr/>
          <p:nvPr/>
        </p:nvSpPr>
        <p:spPr>
          <a:xfrm>
            <a:off x="454948" y="3724724"/>
            <a:ext cx="1689229" cy="703690"/>
          </a:xfrm>
          <a:prstGeom prst="round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Placas bipolares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938AB05-80D0-B8B0-2F47-379C2DF58C8B}"/>
              </a:ext>
            </a:extLst>
          </p:cNvPr>
          <p:cNvSpPr/>
          <p:nvPr/>
        </p:nvSpPr>
        <p:spPr>
          <a:xfrm>
            <a:off x="376189" y="2408791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002060"/>
                </a:solidFill>
              </a:rPr>
              <a:t>Funciones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66F7CC4-8A94-6BCF-ACD2-BB3C436EF86B}"/>
              </a:ext>
            </a:extLst>
          </p:cNvPr>
          <p:cNvSpPr/>
          <p:nvPr/>
        </p:nvSpPr>
        <p:spPr>
          <a:xfrm>
            <a:off x="2724499" y="2092818"/>
            <a:ext cx="3393845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Canalizan los gases reactivos 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9365C26-D3CD-9AA4-AB4D-4713A365BDB6}"/>
              </a:ext>
            </a:extLst>
          </p:cNvPr>
          <p:cNvSpPr/>
          <p:nvPr/>
        </p:nvSpPr>
        <p:spPr>
          <a:xfrm>
            <a:off x="2724498" y="2561854"/>
            <a:ext cx="3393846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Recolectan la corriente generada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76DD3AA-B25D-58B4-174A-6F80211636F9}"/>
              </a:ext>
            </a:extLst>
          </p:cNvPr>
          <p:cNvSpPr/>
          <p:nvPr/>
        </p:nvSpPr>
        <p:spPr>
          <a:xfrm>
            <a:off x="2724498" y="3030890"/>
            <a:ext cx="3393846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Soporte estructural del sistema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F761CE-84EC-53A3-605B-348A6C40BA9F}"/>
              </a:ext>
            </a:extLst>
          </p:cNvPr>
          <p:cNvSpPr/>
          <p:nvPr/>
        </p:nvSpPr>
        <p:spPr>
          <a:xfrm>
            <a:off x="3444408" y="3727302"/>
            <a:ext cx="1767989" cy="703690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80% del peso total </a:t>
            </a:r>
          </a:p>
          <a:p>
            <a:pPr algn="ctr"/>
            <a:r>
              <a:rPr lang="es-AR" sz="1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45% del costo del stack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DA8EFCE-8C8F-549B-9B50-A88303EF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07" y="1914638"/>
            <a:ext cx="3136787" cy="18676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76D713E-CB40-0232-2669-0A28B248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49" y="4007057"/>
            <a:ext cx="3311799" cy="2044287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647F1F8-3C1F-D892-2674-03300814680C}"/>
              </a:ext>
            </a:extLst>
          </p:cNvPr>
          <p:cNvSpPr/>
          <p:nvPr/>
        </p:nvSpPr>
        <p:spPr>
          <a:xfrm>
            <a:off x="10171369" y="4741948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E32252B-B8EC-6199-A544-86CCF4EF76A5}"/>
              </a:ext>
            </a:extLst>
          </p:cNvPr>
          <p:cNvSpPr/>
          <p:nvPr/>
        </p:nvSpPr>
        <p:spPr>
          <a:xfrm>
            <a:off x="10171369" y="2561267"/>
            <a:ext cx="1302582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SOFC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A692E970-E594-2147-40D8-1A5A9CC34DAC}"/>
              </a:ext>
            </a:extLst>
          </p:cNvPr>
          <p:cNvSpPr/>
          <p:nvPr/>
        </p:nvSpPr>
        <p:spPr>
          <a:xfrm>
            <a:off x="371669" y="5240319"/>
            <a:ext cx="1846745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Propiedades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EF34E73-9A4F-EC85-AA47-0BCF127CC580}"/>
              </a:ext>
            </a:extLst>
          </p:cNvPr>
          <p:cNvSpPr/>
          <p:nvPr/>
        </p:nvSpPr>
        <p:spPr>
          <a:xfrm>
            <a:off x="2735449" y="4725563"/>
            <a:ext cx="3393845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Alta conductividad eléctrica y térmica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004D735-381C-4DAA-3FA2-D864DAA2BC41}"/>
              </a:ext>
            </a:extLst>
          </p:cNvPr>
          <p:cNvSpPr/>
          <p:nvPr/>
        </p:nvSpPr>
        <p:spPr>
          <a:xfrm>
            <a:off x="2735448" y="5194599"/>
            <a:ext cx="3393846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Resistencia a la corrosión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B3D5A9E2-D9AC-1F4D-65B9-E3495CDABC45}"/>
              </a:ext>
            </a:extLst>
          </p:cNvPr>
          <p:cNvSpPr/>
          <p:nvPr/>
        </p:nvSpPr>
        <p:spPr>
          <a:xfrm>
            <a:off x="2735448" y="5663635"/>
            <a:ext cx="3393846" cy="39756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Integridad mecánica 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D7E3DC58-29B5-606B-565E-A0EFAB4CF6C7}"/>
              </a:ext>
            </a:extLst>
          </p:cNvPr>
          <p:cNvSpPr/>
          <p:nvPr/>
        </p:nvSpPr>
        <p:spPr>
          <a:xfrm>
            <a:off x="2735448" y="6137219"/>
            <a:ext cx="3393846" cy="397565"/>
          </a:xfrm>
          <a:prstGeom prst="roundRect">
            <a:avLst/>
          </a:prstGeom>
          <a:solidFill>
            <a:srgbClr val="92D05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Facilidad de manufactura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7511B7F-1227-610F-09FF-6D37AAFC0367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22934" y="2760636"/>
            <a:ext cx="5015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62667DA-9543-8644-9A99-D0487A6D2F3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222934" y="2291601"/>
            <a:ext cx="501565" cy="4690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ADCFE080-8BA4-6A98-B32D-9CEAEE9167E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222934" y="2760636"/>
            <a:ext cx="501564" cy="4690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7285E852-8C75-26F7-2C45-81E558BF50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2218414" y="4924346"/>
            <a:ext cx="517035" cy="6678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488B2B70-EEEE-B0A1-F2BE-C957D57D0334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2218414" y="5393382"/>
            <a:ext cx="517034" cy="1987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4738474C-C6CC-5A0C-9ACB-801B9CB3D052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2218414" y="5592164"/>
            <a:ext cx="517034" cy="27025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r 54">
            <a:extLst>
              <a:ext uri="{FF2B5EF4-FFF2-40B4-BE49-F238E27FC236}">
                <a16:creationId xmlns:a16="http://schemas.microsoft.com/office/drawing/2014/main" id="{88862996-EF01-85AC-EB99-0F4CDD80A104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>
            <a:off x="2218414" y="5592164"/>
            <a:ext cx="517034" cy="7438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333F880-B5D0-2719-254B-C9A74AD9C59F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H="1" flipV="1">
            <a:off x="1299562" y="3112481"/>
            <a:ext cx="1" cy="612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8C770B95-CE8E-2166-5562-C21CCC45771F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flipH="1">
            <a:off x="1295042" y="4428414"/>
            <a:ext cx="4521" cy="81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BBDA14C9-0F58-2DA1-2148-4AC6BE29CB9B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2144177" y="4076569"/>
            <a:ext cx="1300231" cy="2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95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7E10F2F-EF7B-449E-0E65-A88FA0D0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15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37D49D-A8E0-2559-E812-D96469B6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46"/>
            <a:ext cx="6118558" cy="24410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EFBFEF-4EB2-8128-8F24-87AD8B92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81" y="1276405"/>
            <a:ext cx="6110419" cy="47745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6ED927-718A-F611-E39C-BDA6EDE84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8" y="3491936"/>
            <a:ext cx="4753638" cy="313416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ACE582E-12F3-712F-BF9A-615B6CBBE719}"/>
              </a:ext>
            </a:extLst>
          </p:cNvPr>
          <p:cNvSpPr/>
          <p:nvPr/>
        </p:nvSpPr>
        <p:spPr>
          <a:xfrm>
            <a:off x="777198" y="4921857"/>
            <a:ext cx="4753638" cy="453225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386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E522FD0-23A6-5482-5F1E-387CD723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Materiales para PEMFC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F4EA2C3-93F0-A88C-BB75-E019A613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16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C432E04-FAEF-350A-8880-FE967D59EF00}"/>
              </a:ext>
            </a:extLst>
          </p:cNvPr>
          <p:cNvSpPr/>
          <p:nvPr/>
        </p:nvSpPr>
        <p:spPr>
          <a:xfrm>
            <a:off x="4109632" y="1066249"/>
            <a:ext cx="1688861" cy="65849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PEMFC</a:t>
            </a:r>
            <a:endParaRPr lang="es-AR" sz="2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0402EA3-6FE7-8A26-D879-765CD966CE99}"/>
              </a:ext>
            </a:extLst>
          </p:cNvPr>
          <p:cNvSpPr/>
          <p:nvPr/>
        </p:nvSpPr>
        <p:spPr>
          <a:xfrm>
            <a:off x="7072800" y="1094331"/>
            <a:ext cx="4391999" cy="60233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F4EFE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Entorno operativo acido y húmedo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C7C4AC0-097D-43CF-A0DF-51474D5C0915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5798493" y="1395498"/>
            <a:ext cx="12743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7F8BAE7-CDD8-77F5-F0F3-3CB6C990521C}"/>
              </a:ext>
            </a:extLst>
          </p:cNvPr>
          <p:cNvSpPr/>
          <p:nvPr/>
        </p:nvSpPr>
        <p:spPr>
          <a:xfrm>
            <a:off x="3259471" y="2287638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Aceros inoxidables ausenticos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4E48264-1C8E-4BF0-BAF3-488E2DEDCFAC}"/>
              </a:ext>
            </a:extLst>
          </p:cNvPr>
          <p:cNvSpPr/>
          <p:nvPr/>
        </p:nvSpPr>
        <p:spPr>
          <a:xfrm>
            <a:off x="3259471" y="3178639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Aleaciones de titanio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118AC10-F5A1-CD75-E18D-A5404C9481FC}"/>
              </a:ext>
            </a:extLst>
          </p:cNvPr>
          <p:cNvSpPr/>
          <p:nvPr/>
        </p:nvSpPr>
        <p:spPr>
          <a:xfrm>
            <a:off x="3259471" y="4069640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Aleaciones de aluminio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383EAF1-B2D9-78C5-C8AB-ECDB87422327}"/>
              </a:ext>
            </a:extLst>
          </p:cNvPr>
          <p:cNvSpPr/>
          <p:nvPr/>
        </p:nvSpPr>
        <p:spPr>
          <a:xfrm>
            <a:off x="726438" y="3178639"/>
            <a:ext cx="1902403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Grafito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75B641B-67D6-39B8-0F94-FE9FC5BF5FF9}"/>
              </a:ext>
            </a:extLst>
          </p:cNvPr>
          <p:cNvSpPr/>
          <p:nvPr/>
        </p:nvSpPr>
        <p:spPr>
          <a:xfrm>
            <a:off x="487279" y="4156649"/>
            <a:ext cx="2380720" cy="1057525"/>
          </a:xfrm>
          <a:prstGeom prst="roundRect">
            <a:avLst>
              <a:gd name="adj" fmla="val 7554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Resistencia química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Conductividad eléctrica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Fragilidad</a:t>
            </a:r>
            <a:r>
              <a:rPr lang="es-AR" sz="14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Producción a gran escala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77637C5-2068-0252-7F6B-28958A1363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1677639" y="3882329"/>
            <a:ext cx="1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1B0ADE6D-76C0-B952-225B-48641A8A08DC}"/>
              </a:ext>
            </a:extLst>
          </p:cNvPr>
          <p:cNvSpPr/>
          <p:nvPr/>
        </p:nvSpPr>
        <p:spPr>
          <a:xfrm>
            <a:off x="2769537" y="2129068"/>
            <a:ext cx="489931" cy="27630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9AEDF62-BD53-A407-11BF-50669026C19C}"/>
              </a:ext>
            </a:extLst>
          </p:cNvPr>
          <p:cNvSpPr/>
          <p:nvPr/>
        </p:nvSpPr>
        <p:spPr>
          <a:xfrm>
            <a:off x="5798493" y="2287638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Óxidos </a:t>
            </a:r>
            <a:r>
              <a:rPr lang="es-AR" dirty="0">
                <a:solidFill>
                  <a:srgbClr val="002060"/>
                </a:solidFill>
              </a:rPr>
              <a:t>de cromo y níquel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FDC242F-3808-E41D-A67E-1AF528C82ED1}"/>
              </a:ext>
            </a:extLst>
          </p:cNvPr>
          <p:cNvSpPr/>
          <p:nvPr/>
        </p:nvSpPr>
        <p:spPr>
          <a:xfrm>
            <a:off x="5798493" y="3178639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Óxido </a:t>
            </a:r>
            <a:r>
              <a:rPr lang="es-AR" dirty="0">
                <a:solidFill>
                  <a:srgbClr val="002060"/>
                </a:solidFill>
              </a:rPr>
              <a:t>de titanio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51934DD-13C0-A759-3272-D4020D7172F9}"/>
              </a:ext>
            </a:extLst>
          </p:cNvPr>
          <p:cNvSpPr/>
          <p:nvPr/>
        </p:nvSpPr>
        <p:spPr>
          <a:xfrm>
            <a:off x="5798493" y="4069640"/>
            <a:ext cx="210461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Óxido de aluminio 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504B5A8-5466-E966-52E9-2F0A774226D6}"/>
              </a:ext>
            </a:extLst>
          </p:cNvPr>
          <p:cNvSpPr/>
          <p:nvPr/>
        </p:nvSpPr>
        <p:spPr>
          <a:xfrm>
            <a:off x="5660442" y="2053997"/>
            <a:ext cx="2380720" cy="2952974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B65C56FF-8AD8-D6EE-C3BC-4AB5AC858BF1}"/>
                  </a:ext>
                </a:extLst>
              </p:cNvPr>
              <p:cNvSpPr/>
              <p:nvPr/>
            </p:nvSpPr>
            <p:spPr>
              <a:xfrm>
                <a:off x="5798493" y="5240612"/>
                <a:ext cx="2104618" cy="917778"/>
              </a:xfrm>
              <a:prstGeom prst="roundRect">
                <a:avLst/>
              </a:prstGeom>
              <a:solidFill>
                <a:srgbClr val="FFFF00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AR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⇑</m:t>
                    </m:r>
                  </m:oMath>
                </a14:m>
                <a:r>
                  <a:rPr lang="es-AR" dirty="0">
                    <a:solidFill>
                      <a:srgbClr val="002060"/>
                    </a:solidFill>
                  </a:rPr>
                  <a:t> Resistencia de contacto interfacial (ICR)</a:t>
                </a:r>
              </a:p>
            </p:txBody>
          </p:sp>
        </mc:Choice>
        <mc:Fallback xmlns=""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B65C56FF-8AD8-D6EE-C3BC-4AB5AC858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93" y="5240612"/>
                <a:ext cx="2104618" cy="917778"/>
              </a:xfrm>
              <a:prstGeom prst="roundRect">
                <a:avLst/>
              </a:prstGeom>
              <a:blipFill>
                <a:blip r:embed="rId2"/>
                <a:stretch>
                  <a:fillRect t="-3289" r="-1729" b="-9868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CD1CAFF-5A6C-CC26-E82B-8F11013221A5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6850802" y="5006971"/>
            <a:ext cx="0" cy="23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3F8272F-59D1-87E1-4806-5E50D6FBEE5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5364089" y="2639483"/>
            <a:ext cx="43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12F6876-FABB-16E0-0C37-962EB81F3B4D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5364089" y="3530484"/>
            <a:ext cx="43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A27E540-DA98-785A-200A-CD4E7A597AFA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5364089" y="4421485"/>
            <a:ext cx="43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2B75E9E1-859D-432C-08AA-3E634E8FB7FF}"/>
              </a:ext>
            </a:extLst>
          </p:cNvPr>
          <p:cNvSpPr/>
          <p:nvPr/>
        </p:nvSpPr>
        <p:spPr>
          <a:xfrm>
            <a:off x="8337515" y="2053997"/>
            <a:ext cx="3208296" cy="89842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Durante las etapas de arranque y parada se tienen potenciales transitorios 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6E669835-5B12-AB41-09E6-1CD663831A1B}"/>
              </a:ext>
            </a:extLst>
          </p:cNvPr>
          <p:cNvSpPr/>
          <p:nvPr/>
        </p:nvSpPr>
        <p:spPr>
          <a:xfrm>
            <a:off x="8977464" y="3110607"/>
            <a:ext cx="1928397" cy="98547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Se promueve la degradación del material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B7112798-C362-D694-ACCF-A4BD9BC6D3F9}"/>
              </a:ext>
            </a:extLst>
          </p:cNvPr>
          <p:cNvSpPr/>
          <p:nvPr/>
        </p:nvSpPr>
        <p:spPr>
          <a:xfrm>
            <a:off x="9272592" y="4254260"/>
            <a:ext cx="133813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Se liberan iones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9BC1EF91-488E-E135-4D18-0F9B5EDB4879}"/>
              </a:ext>
            </a:extLst>
          </p:cNvPr>
          <p:cNvSpPr/>
          <p:nvPr/>
        </p:nvSpPr>
        <p:spPr>
          <a:xfrm>
            <a:off x="8889352" y="5214174"/>
            <a:ext cx="2104618" cy="917778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Contaminación del conjunto electro – membrana </a:t>
            </a: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63C2520-6699-7DD7-EAE0-E64D5BC04680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41663" y="2952425"/>
            <a:ext cx="0" cy="15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35C5C2EF-D466-EE1B-2CAA-AB037E846425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 flipH="1">
            <a:off x="9941662" y="4096078"/>
            <a:ext cx="1" cy="15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28316300-E148-F248-A479-5DDBFDAED0DE}"/>
              </a:ext>
            </a:extLst>
          </p:cNvPr>
          <p:cNvCxnSpPr>
            <a:stCxn id="39" idx="2"/>
            <a:endCxn id="41" idx="0"/>
          </p:cNvCxnSpPr>
          <p:nvPr/>
        </p:nvCxnSpPr>
        <p:spPr>
          <a:xfrm flipH="1">
            <a:off x="9941661" y="4957950"/>
            <a:ext cx="1" cy="25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DC39A757-400A-6C46-6222-CFC05D2A5A36}"/>
              </a:ext>
            </a:extLst>
          </p:cNvPr>
          <p:cNvSpPr/>
          <p:nvPr/>
        </p:nvSpPr>
        <p:spPr>
          <a:xfrm>
            <a:off x="3181147" y="2170817"/>
            <a:ext cx="2279613" cy="2721328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: esquinas redondeadas 52">
                <a:extLst>
                  <a:ext uri="{FF2B5EF4-FFF2-40B4-BE49-F238E27FC236}">
                    <a16:creationId xmlns:a16="http://schemas.microsoft.com/office/drawing/2014/main" id="{F40228C5-08D7-AA31-74FA-1ADFFA8E4903}"/>
                  </a:ext>
                </a:extLst>
              </p:cNvPr>
              <p:cNvSpPr/>
              <p:nvPr/>
            </p:nvSpPr>
            <p:spPr>
              <a:xfrm>
                <a:off x="3051441" y="5214173"/>
                <a:ext cx="2539023" cy="1121825"/>
              </a:xfrm>
              <a:prstGeom prst="roundRect">
                <a:avLst/>
              </a:prstGeom>
              <a:solidFill>
                <a:srgbClr val="92D050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AR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⇑</m:t>
                    </m:r>
                  </m:oMath>
                </a14:m>
                <a:r>
                  <a:rPr lang="es-AR" sz="1600" dirty="0">
                    <a:solidFill>
                      <a:srgbClr val="002060"/>
                    </a:solidFill>
                  </a:rPr>
                  <a:t> Resistencia mecánica</a:t>
                </a:r>
              </a:p>
              <a:p>
                <a:pPr algn="ctr"/>
                <a:r>
                  <a:rPr lang="es-AR" sz="1600" dirty="0">
                    <a:solidFill>
                      <a:srgbClr val="002060"/>
                    </a:solidFill>
                  </a:rPr>
                  <a:t> Resistencia a la corrosión en entornos ácidos</a:t>
                </a:r>
              </a:p>
              <a:p>
                <a:pPr algn="ctr"/>
                <a:r>
                  <a:rPr lang="es-AR" sz="1600" dirty="0">
                    <a:solidFill>
                      <a:srgbClr val="002060"/>
                    </a:solidFill>
                  </a:rPr>
                  <a:t>Facilidad de conformado</a:t>
                </a:r>
              </a:p>
            </p:txBody>
          </p:sp>
        </mc:Choice>
        <mc:Fallback xmlns="">
          <p:sp>
            <p:nvSpPr>
              <p:cNvPr id="53" name="Rectángulo: esquinas redondeadas 52">
                <a:extLst>
                  <a:ext uri="{FF2B5EF4-FFF2-40B4-BE49-F238E27FC236}">
                    <a16:creationId xmlns:a16="http://schemas.microsoft.com/office/drawing/2014/main" id="{F40228C5-08D7-AA31-74FA-1ADFFA8E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441" y="5214173"/>
                <a:ext cx="2539023" cy="1121825"/>
              </a:xfrm>
              <a:prstGeom prst="roundRect">
                <a:avLst/>
              </a:prstGeom>
              <a:blipFill>
                <a:blip r:embed="rId3"/>
                <a:stretch>
                  <a:fillRect b="-4301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C26857A9-B02E-7DE4-6B71-70E883C7FF62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4320953" y="4892145"/>
            <a:ext cx="1" cy="32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5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37" grpId="0" animBg="1"/>
      <p:bldP spid="38" grpId="0" animBg="1"/>
      <p:bldP spid="39" grpId="0" animBg="1"/>
      <p:bldP spid="41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EF89B-AF71-0D58-F14F-1AB5CEA5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Materiales para SOFC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00475E-887A-D729-6087-01F3F070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17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DE4C22E-DB4C-583B-BBA7-F4A368F9A3B8}"/>
              </a:ext>
            </a:extLst>
          </p:cNvPr>
          <p:cNvSpPr/>
          <p:nvPr/>
        </p:nvSpPr>
        <p:spPr>
          <a:xfrm>
            <a:off x="4109632" y="1066249"/>
            <a:ext cx="1688861" cy="658499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SOFC</a:t>
            </a:r>
            <a:endParaRPr lang="es-AR" sz="24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78077F1-2A59-7DD2-C557-CF274180A857}"/>
              </a:ext>
            </a:extLst>
          </p:cNvPr>
          <p:cNvSpPr/>
          <p:nvPr/>
        </p:nvSpPr>
        <p:spPr>
          <a:xfrm>
            <a:off x="7072800" y="1108302"/>
            <a:ext cx="4391999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latin typeface="Verdana" panose="020B0604030504040204" pitchFamily="34" charset="0"/>
                <a:ea typeface="Verdana" panose="020B0604030504040204" pitchFamily="34" charset="0"/>
              </a:rPr>
              <a:t>Entorno oxidante de alta temperatura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539CB3A-1543-3715-5E9F-9B16F1EE4D1A}"/>
              </a:ext>
            </a:extLst>
          </p:cNvPr>
          <p:cNvCxnSpPr/>
          <p:nvPr/>
        </p:nvCxnSpPr>
        <p:spPr>
          <a:xfrm flipV="1">
            <a:off x="5798493" y="1395498"/>
            <a:ext cx="12743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B311B45-4F0E-1357-84EE-1E1329680C15}"/>
              </a:ext>
            </a:extLst>
          </p:cNvPr>
          <p:cNvSpPr/>
          <p:nvPr/>
        </p:nvSpPr>
        <p:spPr>
          <a:xfrm>
            <a:off x="2952191" y="2084255"/>
            <a:ext cx="237932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Aleaciones ferríticas de alto cromo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E84B107-4965-2384-B463-0FCFE6B40CE5}"/>
              </a:ext>
            </a:extLst>
          </p:cNvPr>
          <p:cNvSpPr/>
          <p:nvPr/>
        </p:nvSpPr>
        <p:spPr>
          <a:xfrm>
            <a:off x="2952191" y="2975256"/>
            <a:ext cx="2379329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Aleaciones reforzadas por dispersión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AF09060-DAE2-E43A-3C9E-E7B5FA0134F6}"/>
              </a:ext>
            </a:extLst>
          </p:cNvPr>
          <p:cNvSpPr/>
          <p:nvPr/>
        </p:nvSpPr>
        <p:spPr>
          <a:xfrm>
            <a:off x="2952192" y="3866257"/>
            <a:ext cx="2379328" cy="70369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Superaleaciones base níquel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E0D939DF-DAA0-9985-50C9-9FFF6A52E76C}"/>
                  </a:ext>
                </a:extLst>
              </p:cNvPr>
              <p:cNvSpPr/>
              <p:nvPr/>
            </p:nvSpPr>
            <p:spPr>
              <a:xfrm>
                <a:off x="419159" y="2787945"/>
                <a:ext cx="1902403" cy="891001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>
                    <a:solidFill>
                      <a:srgbClr val="002060"/>
                    </a:solidFill>
                  </a:rPr>
                  <a:t>Cromita de lantano dopada (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𝐿𝑎𝐶𝑟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AR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E0D939DF-DAA0-9985-50C9-9FFF6A52E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59" y="2787945"/>
                <a:ext cx="1902403" cy="891001"/>
              </a:xfrm>
              <a:prstGeom prst="roundRect">
                <a:avLst/>
              </a:prstGeom>
              <a:blipFill>
                <a:blip r:embed="rId2"/>
                <a:stretch>
                  <a:fillRect t="-4027" b="-10738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9998F7F-2E9A-A04E-2009-E40AE0CC0B70}"/>
              </a:ext>
            </a:extLst>
          </p:cNvPr>
          <p:cNvSpPr/>
          <p:nvPr/>
        </p:nvSpPr>
        <p:spPr>
          <a:xfrm>
            <a:off x="180000" y="3953266"/>
            <a:ext cx="2380720" cy="1057525"/>
          </a:xfrm>
          <a:prstGeom prst="roundRect">
            <a:avLst>
              <a:gd name="adj" fmla="val 7554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Estabilidad química en atmosferas duales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Conductividad eléctrica</a:t>
            </a:r>
            <a:r>
              <a:rPr lang="es-AR" sz="1400" dirty="0">
                <a:solidFill>
                  <a:srgbClr val="00B05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Costo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FF5E8C4-A887-98DC-3B3A-C74B680A985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370360" y="3678946"/>
            <a:ext cx="1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rir llave 13">
            <a:extLst>
              <a:ext uri="{FF2B5EF4-FFF2-40B4-BE49-F238E27FC236}">
                <a16:creationId xmlns:a16="http://schemas.microsoft.com/office/drawing/2014/main" id="{00877B7A-0B6F-2CD6-67A9-79EF84BC2036}"/>
              </a:ext>
            </a:extLst>
          </p:cNvPr>
          <p:cNvSpPr/>
          <p:nvPr/>
        </p:nvSpPr>
        <p:spPr>
          <a:xfrm>
            <a:off x="2375778" y="1925683"/>
            <a:ext cx="489931" cy="27630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70FA50C1-3C6D-96CF-3996-0FEE48A7F68A}"/>
                  </a:ext>
                </a:extLst>
              </p:cNvPr>
              <p:cNvSpPr/>
              <p:nvPr/>
            </p:nvSpPr>
            <p:spPr>
              <a:xfrm>
                <a:off x="5537344" y="2097582"/>
                <a:ext cx="3926906" cy="703690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AR" sz="1600" dirty="0">
                    <a:solidFill>
                      <a:srgbClr val="002060"/>
                    </a:solidFill>
                  </a:rPr>
                  <a:t>Crofer 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22 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𝐴𝑃𝑈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22%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𝐶𝑟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𝑐𝑜𝑛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𝑀𝑛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𝑇𝑖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𝐿𝑎</m:t>
                        </m:r>
                      </m:e>
                    </m:d>
                  </m:oMath>
                </a14:m>
                <a:endParaRPr lang="es-ES" sz="1600" b="0" dirty="0">
                  <a:solidFill>
                    <a:srgbClr val="002060"/>
                  </a:solidFill>
                </a:endParaRPr>
              </a:p>
              <a:p>
                <a:r>
                  <a:rPr lang="es-ES" sz="400" b="0" dirty="0">
                    <a:solidFill>
                      <a:srgbClr val="002060"/>
                    </a:solidFill>
                  </a:rPr>
                  <a:t>,</a:t>
                </a:r>
              </a:p>
              <a:p>
                <a:r>
                  <a:rPr lang="es-AR" sz="1600" dirty="0">
                    <a:solidFill>
                      <a:srgbClr val="002060"/>
                    </a:solidFill>
                  </a:rPr>
                  <a:t>ZMG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232 (23%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𝐶𝑟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𝐴𝑙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𝑍𝑟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𝐿𝑎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70FA50C1-3C6D-96CF-3996-0FEE48A7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44" y="2097582"/>
                <a:ext cx="3926906" cy="703690"/>
              </a:xfrm>
              <a:prstGeom prst="roundRect">
                <a:avLst/>
              </a:prstGeom>
              <a:blipFill>
                <a:blip r:embed="rId3"/>
                <a:stretch>
                  <a:fillRect b="-5085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234839C8-E64C-5B25-9B94-B36C29711F20}"/>
                  </a:ext>
                </a:extLst>
              </p:cNvPr>
              <p:cNvSpPr/>
              <p:nvPr/>
            </p:nvSpPr>
            <p:spPr>
              <a:xfrm>
                <a:off x="5537344" y="2975256"/>
                <a:ext cx="3926906" cy="703690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ES" sz="1600" dirty="0">
                    <a:solidFill>
                      <a:srgbClr val="002060"/>
                    </a:solidFill>
                  </a:rPr>
                  <a:t>Drucalloy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(94%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𝐶𝑟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−5% 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𝐹𝑒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−1% </m:t>
                    </m:r>
                    <m:sSub>
                      <m:sSubPr>
                        <m:ctrlP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rgbClr val="002060"/>
                    </a:solidFill>
                  </a:rPr>
                  <a:t> </a:t>
                </a:r>
                <a:endParaRPr lang="es-A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234839C8-E64C-5B25-9B94-B36C29711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44" y="2975256"/>
                <a:ext cx="3926906" cy="7036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EE4D5D8C-5A4A-22B0-5A25-B25854BAD6A5}"/>
                  </a:ext>
                </a:extLst>
              </p:cNvPr>
              <p:cNvSpPr/>
              <p:nvPr/>
            </p:nvSpPr>
            <p:spPr>
              <a:xfrm>
                <a:off x="5537344" y="3866257"/>
                <a:ext cx="3926906" cy="703690"/>
              </a:xfrm>
              <a:prstGeom prst="roundRect">
                <a:avLst>
                  <a:gd name="adj" fmla="val 19215"/>
                </a:avLst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ES" sz="1600" dirty="0">
                    <a:solidFill>
                      <a:srgbClr val="002060"/>
                    </a:solidFill>
                  </a:rPr>
                  <a:t>Inconel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625 </m:t>
                    </m:r>
                    <m:d>
                      <m:dPr>
                        <m:ctrlP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58%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 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𝑁𝑖</m:t>
                        </m:r>
                        <m:r>
                          <a:rPr lang="es-E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22%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 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𝐶𝑟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,−9%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 </m:t>
                        </m:r>
                        <m:r>
                          <a:rPr lang="es-E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𝑀𝑜</m:t>
                        </m:r>
                      </m:e>
                    </m:d>
                  </m:oMath>
                </a14:m>
                <a:endParaRPr lang="es-ES" sz="1600" b="0" dirty="0">
                  <a:solidFill>
                    <a:srgbClr val="002060"/>
                  </a:solidFill>
                </a:endParaRPr>
              </a:p>
              <a:p>
                <a:r>
                  <a:rPr lang="es-AR" sz="1600" dirty="0">
                    <a:solidFill>
                      <a:srgbClr val="002060"/>
                    </a:solidFill>
                  </a:rPr>
                  <a:t>Haynes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230 (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57%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 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𝑁𝑖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,−22%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 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𝐶𝑟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,−14%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 </m:t>
                    </m:r>
                    <m:r>
                      <a:rPr lang="pl-PL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EE4D5D8C-5A4A-22B0-5A25-B25854BAD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44" y="3866257"/>
                <a:ext cx="3926906" cy="703690"/>
              </a:xfrm>
              <a:prstGeom prst="roundRect">
                <a:avLst>
                  <a:gd name="adj" fmla="val 19215"/>
                </a:avLst>
              </a:prstGeom>
              <a:blipFill>
                <a:blip r:embed="rId5"/>
                <a:stretch>
                  <a:fillRect b="-847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9163DD9-9F6F-C343-BB6C-0A3F927A6289}"/>
              </a:ext>
            </a:extLst>
          </p:cNvPr>
          <p:cNvSpPr/>
          <p:nvPr/>
        </p:nvSpPr>
        <p:spPr>
          <a:xfrm>
            <a:off x="2870526" y="1989683"/>
            <a:ext cx="2563906" cy="2681321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4AAF33FB-3802-05D0-B87B-74B4EFD6F221}"/>
                  </a:ext>
                </a:extLst>
              </p:cNvPr>
              <p:cNvSpPr/>
              <p:nvPr/>
            </p:nvSpPr>
            <p:spPr>
              <a:xfrm>
                <a:off x="3100170" y="4977543"/>
                <a:ext cx="2104618" cy="917778"/>
              </a:xfrm>
              <a:prstGeom prst="roundRect">
                <a:avLst/>
              </a:prstGeom>
              <a:solidFill>
                <a:srgbClr val="92D050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AR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⇑</m:t>
                    </m:r>
                  </m:oMath>
                </a14:m>
                <a:r>
                  <a:rPr lang="es-AR" dirty="0">
                    <a:solidFill>
                      <a:srgbClr val="002060"/>
                    </a:solidFill>
                  </a:rPr>
                  <a:t> Resistencia mecánica a alta temperatura </a:t>
                </a:r>
              </a:p>
            </p:txBody>
          </p:sp>
        </mc:Choice>
        <mc:Fallback xmlns=""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4AAF33FB-3802-05D0-B87B-74B4EFD6F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170" y="4977543"/>
                <a:ext cx="2104618" cy="917778"/>
              </a:xfrm>
              <a:prstGeom prst="roundRect">
                <a:avLst/>
              </a:prstGeom>
              <a:blipFill>
                <a:blip r:embed="rId6"/>
                <a:stretch>
                  <a:fillRect t="-3289" b="-9868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2468C10-45A2-9094-56D6-EF611244636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4152479" y="4671004"/>
            <a:ext cx="0" cy="30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CD985E2A-566D-B989-BA91-DC0165837CCD}"/>
              </a:ext>
            </a:extLst>
          </p:cNvPr>
          <p:cNvSpPr/>
          <p:nvPr/>
        </p:nvSpPr>
        <p:spPr>
          <a:xfrm>
            <a:off x="7014012" y="2136572"/>
            <a:ext cx="799613" cy="338518"/>
          </a:xfrm>
          <a:prstGeom prst="ellipse">
            <a:avLst/>
          </a:prstGeom>
          <a:noFill/>
          <a:ln w="28575">
            <a:solidFill>
              <a:srgbClr val="DC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8462E15-5CAC-7DF2-4084-3AE3CC4AA509}"/>
              </a:ext>
            </a:extLst>
          </p:cNvPr>
          <p:cNvSpPr/>
          <p:nvPr/>
        </p:nvSpPr>
        <p:spPr>
          <a:xfrm>
            <a:off x="6530952" y="2449427"/>
            <a:ext cx="799613" cy="338518"/>
          </a:xfrm>
          <a:prstGeom prst="ellipse">
            <a:avLst/>
          </a:prstGeom>
          <a:noFill/>
          <a:ln w="28575">
            <a:solidFill>
              <a:srgbClr val="DC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2F97BB6-1BF4-1446-01C8-4B82C5F67740}"/>
              </a:ext>
            </a:extLst>
          </p:cNvPr>
          <p:cNvSpPr/>
          <p:nvPr/>
        </p:nvSpPr>
        <p:spPr>
          <a:xfrm>
            <a:off x="6530951" y="3177593"/>
            <a:ext cx="799613" cy="338518"/>
          </a:xfrm>
          <a:prstGeom prst="ellipse">
            <a:avLst/>
          </a:prstGeom>
          <a:noFill/>
          <a:ln w="28575">
            <a:solidFill>
              <a:srgbClr val="DC16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5EDDAC9F-B535-6914-FE72-3ADE85E985A3}"/>
                  </a:ext>
                </a:extLst>
              </p:cNvPr>
              <p:cNvSpPr/>
              <p:nvPr/>
            </p:nvSpPr>
            <p:spPr>
              <a:xfrm>
                <a:off x="9659288" y="2102664"/>
                <a:ext cx="2352712" cy="703691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AR" sz="1600" dirty="0">
                    <a:solidFill>
                      <a:srgbClr val="002060"/>
                    </a:solidFill>
                  </a:rPr>
                  <a:t>A temperaturas cercanas a los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700°</m:t>
                    </m:r>
                    <m:r>
                      <a:rPr lang="es-E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A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5EDDAC9F-B535-6914-FE72-3ADE85E98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288" y="2102664"/>
                <a:ext cx="2352712" cy="703691"/>
              </a:xfrm>
              <a:prstGeom prst="roundRect">
                <a:avLst/>
              </a:prstGeom>
              <a:blipFill>
                <a:blip r:embed="rId7"/>
                <a:stretch>
                  <a:fillRect r="-2067" b="-1709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89DC58D5-263D-988B-C6B5-9575D8D9009F}"/>
                  </a:ext>
                </a:extLst>
              </p:cNvPr>
              <p:cNvSpPr/>
              <p:nvPr/>
            </p:nvSpPr>
            <p:spPr>
              <a:xfrm>
                <a:off x="9659288" y="2973785"/>
                <a:ext cx="2352712" cy="1077861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1600" dirty="0">
                    <a:solidFill>
                      <a:srgbClr val="002060"/>
                    </a:solidFill>
                  </a:rPr>
                  <a:t>El oxido formado </a:t>
                </a:r>
                <a14:m>
                  <m:oMath xmlns:m="http://schemas.openxmlformats.org/officeDocument/2006/math">
                    <m:r>
                      <a:rPr lang="es-ES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002060"/>
                    </a:solidFill>
                  </a:rPr>
                  <a:t> puede volatilizarse en forma de </a:t>
                </a:r>
                <a14:m>
                  <m:oMath xmlns:m="http://schemas.openxmlformats.org/officeDocument/2006/math">
                    <m:r>
                      <a:rPr lang="es-ES" sz="16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𝐶𝑟</m:t>
                    </m:r>
                    <m:sSub>
                      <m:sSubPr>
                        <m:ctrlP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ES" sz="1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𝑂𝐻</m:t>
                            </m:r>
                          </m:e>
                        </m:d>
                      </m:e>
                      <m:sub>
                        <m:r>
                          <a:rPr lang="es-ES" sz="1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002060"/>
                    </a:solidFill>
                  </a:rPr>
                  <a:t> gaseoso</a:t>
                </a:r>
                <a:endParaRPr lang="es-A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89DC58D5-263D-988B-C6B5-9575D8D90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288" y="2973785"/>
                <a:ext cx="2352712" cy="1077861"/>
              </a:xfrm>
              <a:prstGeom prst="roundRect">
                <a:avLst/>
              </a:prstGeom>
              <a:blipFill>
                <a:blip r:embed="rId8"/>
                <a:stretch>
                  <a:fillRect t="-559" b="-6145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6B783580-55B6-974C-A3FA-DDE893B3250E}"/>
              </a:ext>
            </a:extLst>
          </p:cNvPr>
          <p:cNvCxnSpPr>
            <a:stCxn id="31" idx="2"/>
            <a:endCxn id="33" idx="0"/>
          </p:cNvCxnSpPr>
          <p:nvPr/>
        </p:nvCxnSpPr>
        <p:spPr>
          <a:xfrm>
            <a:off x="10835644" y="2806355"/>
            <a:ext cx="0" cy="16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488A910B-1766-0466-5B6B-4E1A2F556F97}"/>
              </a:ext>
            </a:extLst>
          </p:cNvPr>
          <p:cNvSpPr/>
          <p:nvPr/>
        </p:nvSpPr>
        <p:spPr>
          <a:xfrm>
            <a:off x="9783335" y="4247243"/>
            <a:ext cx="2104618" cy="645407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Envenenamiento por cromo </a:t>
            </a: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F6FC167-E8C7-5635-8CAD-8C36AAB33B15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>
            <a:off x="10835644" y="4051646"/>
            <a:ext cx="0" cy="19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D360FED6-4ACE-78A7-2D7E-E3EB82EAB4F9}"/>
              </a:ext>
            </a:extLst>
          </p:cNvPr>
          <p:cNvSpPr/>
          <p:nvPr/>
        </p:nvSpPr>
        <p:spPr>
          <a:xfrm>
            <a:off x="9567162" y="1986440"/>
            <a:ext cx="2563906" cy="3024351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DC163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4F3BAE2-FC9C-ECDE-9C2D-89F8717D0D1E}"/>
              </a:ext>
            </a:extLst>
          </p:cNvPr>
          <p:cNvCxnSpPr>
            <a:stCxn id="28" idx="6"/>
          </p:cNvCxnSpPr>
          <p:nvPr/>
        </p:nvCxnSpPr>
        <p:spPr>
          <a:xfrm flipV="1">
            <a:off x="7813625" y="2303929"/>
            <a:ext cx="1753537" cy="1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85391082-D3BA-A608-C364-0BA570B5EEEB}"/>
              </a:ext>
            </a:extLst>
          </p:cNvPr>
          <p:cNvCxnSpPr>
            <a:stCxn id="29" idx="6"/>
          </p:cNvCxnSpPr>
          <p:nvPr/>
        </p:nvCxnSpPr>
        <p:spPr>
          <a:xfrm flipV="1">
            <a:off x="7330565" y="2303929"/>
            <a:ext cx="2236597" cy="314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0910CE9-6A1B-BB4D-E80A-BB6F41B9E743}"/>
              </a:ext>
            </a:extLst>
          </p:cNvPr>
          <p:cNvCxnSpPr>
            <a:stCxn id="30" idx="6"/>
          </p:cNvCxnSpPr>
          <p:nvPr/>
        </p:nvCxnSpPr>
        <p:spPr>
          <a:xfrm flipV="1">
            <a:off x="7330564" y="2303929"/>
            <a:ext cx="2236598" cy="10429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46">
            <a:extLst>
              <a:ext uri="{FF2B5EF4-FFF2-40B4-BE49-F238E27FC236}">
                <a16:creationId xmlns:a16="http://schemas.microsoft.com/office/drawing/2014/main" id="{2C0FEF2C-CB8E-A107-3529-7F102354BEE0}"/>
              </a:ext>
            </a:extLst>
          </p:cNvPr>
          <p:cNvSpPr/>
          <p:nvPr/>
        </p:nvSpPr>
        <p:spPr>
          <a:xfrm>
            <a:off x="6603525" y="3852930"/>
            <a:ext cx="964593" cy="7036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E9FD5602-08CB-86D2-D596-1B8E780A1553}"/>
              </a:ext>
            </a:extLst>
          </p:cNvPr>
          <p:cNvSpPr/>
          <p:nvPr/>
        </p:nvSpPr>
        <p:spPr>
          <a:xfrm>
            <a:off x="5854986" y="4824273"/>
            <a:ext cx="3172800" cy="91777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002060"/>
                </a:solidFill>
              </a:rPr>
              <a:t>El alto contenido de Ni, incrementa el coeficiente de expansión térmica </a:t>
            </a:r>
            <a:endParaRPr lang="es-AR" sz="1600" dirty="0">
              <a:solidFill>
                <a:srgbClr val="002060"/>
              </a:solidFill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450F339-3136-C747-8987-BF233F0E0D3B}"/>
              </a:ext>
            </a:extLst>
          </p:cNvPr>
          <p:cNvSpPr/>
          <p:nvPr/>
        </p:nvSpPr>
        <p:spPr>
          <a:xfrm>
            <a:off x="5854986" y="5877113"/>
            <a:ext cx="3172800" cy="640228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002060"/>
                </a:solidFill>
              </a:rPr>
              <a:t>Inducir tensiones internas y fallas por fatiga térmica</a:t>
            </a:r>
            <a:endParaRPr lang="es-AR" sz="1600" dirty="0">
              <a:solidFill>
                <a:srgbClr val="002060"/>
              </a:solidFill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51D2F250-C37D-3540-4B17-A7A5A34CF76E}"/>
              </a:ext>
            </a:extLst>
          </p:cNvPr>
          <p:cNvSpPr/>
          <p:nvPr/>
        </p:nvSpPr>
        <p:spPr>
          <a:xfrm>
            <a:off x="5723538" y="4730604"/>
            <a:ext cx="3435695" cy="1872022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0759ADFF-405C-4EFB-0439-85B32B2B93CE}"/>
              </a:ext>
            </a:extLst>
          </p:cNvPr>
          <p:cNvCxnSpPr>
            <a:stCxn id="47" idx="4"/>
            <a:endCxn id="53" idx="0"/>
          </p:cNvCxnSpPr>
          <p:nvPr/>
        </p:nvCxnSpPr>
        <p:spPr>
          <a:xfrm>
            <a:off x="7085822" y="4556620"/>
            <a:ext cx="355564" cy="173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945BEB1-A291-5234-A76D-5B932FF7E62D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>
            <a:off x="7441386" y="5742051"/>
            <a:ext cx="0" cy="13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40" grpId="0" animBg="1"/>
      <p:bldP spid="47" grpId="0" animBg="1"/>
      <p:bldP spid="51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137F5-0E7C-3921-14DB-B42711F9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Materiales para MCFC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63CEAA-26A3-9D39-4393-4506E534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18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23F6124-D329-B711-81B5-3CD532B37061}"/>
              </a:ext>
            </a:extLst>
          </p:cNvPr>
          <p:cNvSpPr/>
          <p:nvPr/>
        </p:nvSpPr>
        <p:spPr>
          <a:xfrm>
            <a:off x="4109632" y="1066249"/>
            <a:ext cx="1688861" cy="658499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MCFC</a:t>
            </a:r>
            <a:endParaRPr lang="es-AR" sz="2400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D520520-C8D6-77C1-C5A1-4D8AA1F66C4F}"/>
              </a:ext>
            </a:extLst>
          </p:cNvPr>
          <p:cNvCxnSpPr/>
          <p:nvPr/>
        </p:nvCxnSpPr>
        <p:spPr>
          <a:xfrm flipV="1">
            <a:off x="5798493" y="1395498"/>
            <a:ext cx="12743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CCCB13F-F3D5-9903-0A3D-3A73FE10643E}"/>
              </a:ext>
            </a:extLst>
          </p:cNvPr>
          <p:cNvSpPr/>
          <p:nvPr/>
        </p:nvSpPr>
        <p:spPr>
          <a:xfrm>
            <a:off x="7072800" y="1097666"/>
            <a:ext cx="4391999" cy="595663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latin typeface="Verdana" panose="020B0604030504040204" pitchFamily="34" charset="0"/>
                <a:ea typeface="Verdana" panose="020B0604030504040204" pitchFamily="34" charset="0"/>
              </a:rPr>
              <a:t>Entorno fuertemente alcalino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DECFE031-2AE8-A4B5-DFA6-AB6DC4F0C94D}"/>
                  </a:ext>
                </a:extLst>
              </p:cNvPr>
              <p:cNvSpPr/>
              <p:nvPr/>
            </p:nvSpPr>
            <p:spPr>
              <a:xfrm>
                <a:off x="490722" y="3759946"/>
                <a:ext cx="1902403" cy="891001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>
                    <a:solidFill>
                      <a:srgbClr val="002060"/>
                    </a:solidFill>
                  </a:rPr>
                  <a:t>Acero inoxidable austenítico (</a:t>
                </a:r>
                <a14:m>
                  <m:oMath xmlns:m="http://schemas.openxmlformats.org/officeDocument/2006/math">
                    <m:r>
                      <a:rPr lang="es-A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𝐴𝐼𝑆𝐼</m:t>
                    </m:r>
                    <m:r>
                      <a:rPr lang="es-A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316</m:t>
                    </m:r>
                    <m:r>
                      <a:rPr lang="es-A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AR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DECFE031-2AE8-A4B5-DFA6-AB6DC4F0C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2" y="3759946"/>
                <a:ext cx="1902403" cy="891001"/>
              </a:xfrm>
              <a:prstGeom prst="roundRect">
                <a:avLst/>
              </a:prstGeom>
              <a:blipFill>
                <a:blip r:embed="rId3"/>
                <a:stretch>
                  <a:fillRect t="-4730" r="-635" b="-11486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DA13A17-E5C2-15C7-AA79-0F7396A6F40A}"/>
              </a:ext>
            </a:extLst>
          </p:cNvPr>
          <p:cNvSpPr/>
          <p:nvPr/>
        </p:nvSpPr>
        <p:spPr>
          <a:xfrm>
            <a:off x="176226" y="4925267"/>
            <a:ext cx="2531395" cy="1612647"/>
          </a:xfrm>
          <a:prstGeom prst="roundRect">
            <a:avLst>
              <a:gd name="adj" fmla="val 7554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Resistencia mecánica a alta 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Capacidad de formar capas superficiales estables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Oxidación acelerada</a:t>
            </a:r>
            <a:endParaRPr lang="es-AR" sz="1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Carburización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FF0000"/>
                </a:solidFill>
              </a:rPr>
              <a:t>Fluxing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D767D82-E19B-2B2C-2F1A-61F3D4F3182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441924" y="4650947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0C2AE15F-CD26-AA6F-1768-FE621D27B9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766902" y="3960334"/>
            <a:ext cx="5298876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D0E58059-86B7-A7DD-867A-4826D922B767}"/>
                  </a:ext>
                </a:extLst>
              </p:cNvPr>
              <p:cNvSpPr/>
              <p:nvPr/>
            </p:nvSpPr>
            <p:spPr>
              <a:xfrm>
                <a:off x="7490972" y="1873233"/>
                <a:ext cx="3555654" cy="583467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AR" sz="1400" dirty="0">
                    <a:solidFill>
                      <a:srgbClr val="002060"/>
                    </a:solidFill>
                  </a:rPr>
                  <a:t>Electrolito liquido compuesto por carbonatos alcalinos fundidos (</a:t>
                </a:r>
                <a14:m>
                  <m:oMath xmlns:m="http://schemas.openxmlformats.org/officeDocument/2006/math">
                    <m:r>
                      <a:rPr lang="es-AR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AR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AR" sz="14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D0E58059-86B7-A7DD-867A-4826D922B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72" y="1873233"/>
                <a:ext cx="3555654" cy="583467"/>
              </a:xfrm>
              <a:prstGeom prst="roundRect">
                <a:avLst/>
              </a:prstGeom>
              <a:blipFill>
                <a:blip r:embed="rId5"/>
                <a:stretch>
                  <a:fillRect r="-513" b="-4082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BC9ECA3-9BD5-3043-DDEC-0DAD3D863D0E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9268799" y="1693329"/>
            <a:ext cx="1" cy="17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EC72B8C-630E-57C6-CC31-EEE7073ED73C}"/>
              </a:ext>
            </a:extLst>
          </p:cNvPr>
          <p:cNvSpPr/>
          <p:nvPr/>
        </p:nvSpPr>
        <p:spPr>
          <a:xfrm>
            <a:off x="7357555" y="2636604"/>
            <a:ext cx="3822487" cy="583467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No mantiene estable su composición y condiciones químicas durante el funcionamiento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A1F8BEB-DF77-A5D4-7054-5D9820BB9EFD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9268799" y="2456700"/>
            <a:ext cx="0" cy="17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84E38E8-618C-B3E2-87FB-5023871A3557}"/>
              </a:ext>
            </a:extLst>
          </p:cNvPr>
          <p:cNvSpPr/>
          <p:nvPr/>
        </p:nvSpPr>
        <p:spPr>
          <a:xfrm>
            <a:off x="6766902" y="4244798"/>
            <a:ext cx="798598" cy="3373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5873C92-13C5-4FC3-BD6D-1F546D6C7F63}"/>
              </a:ext>
            </a:extLst>
          </p:cNvPr>
          <p:cNvSpPr/>
          <p:nvPr/>
        </p:nvSpPr>
        <p:spPr>
          <a:xfrm>
            <a:off x="6766902" y="5382562"/>
            <a:ext cx="798598" cy="3373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2711041-B174-6050-9CF5-40606F9E64F5}"/>
              </a:ext>
            </a:extLst>
          </p:cNvPr>
          <p:cNvSpPr/>
          <p:nvPr/>
        </p:nvSpPr>
        <p:spPr>
          <a:xfrm>
            <a:off x="6632554" y="3465867"/>
            <a:ext cx="1067291" cy="58346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Entorno oxidante 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4AC9730A-00F7-8A46-0E06-3224243B6A78}"/>
              </a:ext>
            </a:extLst>
          </p:cNvPr>
          <p:cNvSpPr/>
          <p:nvPr/>
        </p:nvSpPr>
        <p:spPr>
          <a:xfrm>
            <a:off x="6632555" y="5916235"/>
            <a:ext cx="1067291" cy="58346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>
                <a:solidFill>
                  <a:srgbClr val="002060"/>
                </a:solidFill>
              </a:rPr>
              <a:t>Entorno reductor 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8E3394FD-E37D-2157-7796-063E534E1153}"/>
              </a:ext>
            </a:extLst>
          </p:cNvPr>
          <p:cNvCxnSpPr>
            <a:stCxn id="25" idx="0"/>
            <a:endCxn id="29" idx="2"/>
          </p:cNvCxnSpPr>
          <p:nvPr/>
        </p:nvCxnSpPr>
        <p:spPr>
          <a:xfrm flipH="1" flipV="1">
            <a:off x="7166200" y="4049334"/>
            <a:ext cx="1" cy="19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4FEFBFD2-4712-A25C-3C12-CAE534362B26}"/>
              </a:ext>
            </a:extLst>
          </p:cNvPr>
          <p:cNvCxnSpPr>
            <a:stCxn id="26" idx="2"/>
            <a:endCxn id="30" idx="0"/>
          </p:cNvCxnSpPr>
          <p:nvPr/>
        </p:nvCxnSpPr>
        <p:spPr>
          <a:xfrm>
            <a:off x="7166201" y="5719914"/>
            <a:ext cx="0" cy="19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F8B4EDB4-D401-E4C4-94CD-A12AC7CB15E8}"/>
              </a:ext>
            </a:extLst>
          </p:cNvPr>
          <p:cNvSpPr/>
          <p:nvPr/>
        </p:nvSpPr>
        <p:spPr>
          <a:xfrm>
            <a:off x="6513651" y="3341864"/>
            <a:ext cx="1280943" cy="3280878"/>
          </a:xfrm>
          <a:prstGeom prst="roundRect">
            <a:avLst>
              <a:gd name="adj" fmla="val 9674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C41805DD-2E9C-E27C-CAE1-01620866C0FE}"/>
              </a:ext>
            </a:extLst>
          </p:cNvPr>
          <p:cNvCxnSpPr>
            <a:stCxn id="36" idx="0"/>
            <a:endCxn id="21" idx="1"/>
          </p:cNvCxnSpPr>
          <p:nvPr/>
        </p:nvCxnSpPr>
        <p:spPr>
          <a:xfrm rot="5400000" flipH="1" flipV="1">
            <a:off x="7049076" y="3033385"/>
            <a:ext cx="413526" cy="2034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CAA7A62C-94FD-B46E-BB29-9B45210E1F54}"/>
              </a:ext>
            </a:extLst>
          </p:cNvPr>
          <p:cNvSpPr/>
          <p:nvPr/>
        </p:nvSpPr>
        <p:spPr>
          <a:xfrm>
            <a:off x="2234126" y="1952439"/>
            <a:ext cx="701337" cy="66576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Mn</a:t>
            </a:r>
          </a:p>
        </p:txBody>
      </p: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5E52B450-3A6D-E2B0-5024-EF992ACB9DE0}"/>
              </a:ext>
            </a:extLst>
          </p:cNvPr>
          <p:cNvCxnSpPr>
            <a:stCxn id="41" idx="2"/>
            <a:endCxn id="7" idx="0"/>
          </p:cNvCxnSpPr>
          <p:nvPr/>
        </p:nvCxnSpPr>
        <p:spPr>
          <a:xfrm rot="10800000" flipV="1">
            <a:off x="1441924" y="2285320"/>
            <a:ext cx="792202" cy="14746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48B4998A-D301-9174-E215-11C1CB250BD3}"/>
                  </a:ext>
                </a:extLst>
              </p:cNvPr>
              <p:cNvSpPr/>
              <p:nvPr/>
            </p:nvSpPr>
            <p:spPr>
              <a:xfrm>
                <a:off x="3133183" y="1988274"/>
                <a:ext cx="3115405" cy="583467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AR" sz="1400" dirty="0">
                    <a:solidFill>
                      <a:srgbClr val="002060"/>
                    </a:solidFill>
                  </a:rPr>
                  <a:t>Para promover la formación de óxidos mixtos tipo espinela (</a:t>
                </a:r>
                <a14:m>
                  <m:oMath xmlns:m="http://schemas.openxmlformats.org/officeDocument/2006/math">
                    <m:r>
                      <a:rPr lang="es-AR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𝑀𝑛𝐶</m:t>
                    </m:r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s-AR" sz="14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48B4998A-D301-9174-E215-11C1CB25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83" y="1988274"/>
                <a:ext cx="3115405" cy="583467"/>
              </a:xfrm>
              <a:prstGeom prst="roundRect">
                <a:avLst/>
              </a:prstGeom>
              <a:blipFill>
                <a:blip r:embed="rId6"/>
                <a:stretch>
                  <a:fillRect b="-4082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FEE6EDE-2972-9429-64FE-012644DBBECA}"/>
              </a:ext>
            </a:extLst>
          </p:cNvPr>
          <p:cNvSpPr/>
          <p:nvPr/>
        </p:nvSpPr>
        <p:spPr>
          <a:xfrm>
            <a:off x="3133183" y="2731215"/>
            <a:ext cx="3115405" cy="75713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Mayor estabilidad química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>
                <a:solidFill>
                  <a:srgbClr val="00B050"/>
                </a:solidFill>
              </a:rPr>
              <a:t>Menor solubilidad frente al ataque del carbonato fundido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CD1CA21F-CDF4-0363-7D65-D809DBDAC7EA}"/>
              </a:ext>
            </a:extLst>
          </p:cNvPr>
          <p:cNvCxnSpPr>
            <a:stCxn id="41" idx="6"/>
            <a:endCxn id="46" idx="1"/>
          </p:cNvCxnSpPr>
          <p:nvPr/>
        </p:nvCxnSpPr>
        <p:spPr>
          <a:xfrm flipV="1">
            <a:off x="2935463" y="2280008"/>
            <a:ext cx="197720" cy="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130E40E-75F6-9C94-2392-881218B4B2A8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4690886" y="2571741"/>
            <a:ext cx="0" cy="15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8F82F80-D12C-4CBE-5406-DC23834695C0}"/>
              </a:ext>
            </a:extLst>
          </p:cNvPr>
          <p:cNvSpPr/>
          <p:nvPr/>
        </p:nvSpPr>
        <p:spPr>
          <a:xfrm>
            <a:off x="3742606" y="3759946"/>
            <a:ext cx="1902403" cy="89100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Superaleaciones base níquel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16EAB17D-32B4-1A86-4005-C2640AA910F7}"/>
              </a:ext>
            </a:extLst>
          </p:cNvPr>
          <p:cNvCxnSpPr>
            <a:stCxn id="60" idx="0"/>
            <a:endCxn id="48" idx="2"/>
          </p:cNvCxnSpPr>
          <p:nvPr/>
        </p:nvCxnSpPr>
        <p:spPr>
          <a:xfrm flipH="1" flipV="1">
            <a:off x="4690886" y="3488351"/>
            <a:ext cx="2922" cy="27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E8FF580B-27DD-C9F8-8DA4-CBE4490F7721}"/>
              </a:ext>
            </a:extLst>
          </p:cNvPr>
          <p:cNvSpPr/>
          <p:nvPr/>
        </p:nvSpPr>
        <p:spPr>
          <a:xfrm>
            <a:off x="2646376" y="3951467"/>
            <a:ext cx="883995" cy="507957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Costo 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153C3096-0CF2-3963-AF1B-4500184B9CDD}"/>
              </a:ext>
            </a:extLst>
          </p:cNvPr>
          <p:cNvCxnSpPr>
            <a:stCxn id="7" idx="3"/>
            <a:endCxn id="72" idx="1"/>
          </p:cNvCxnSpPr>
          <p:nvPr/>
        </p:nvCxnSpPr>
        <p:spPr>
          <a:xfrm flipV="1">
            <a:off x="2393125" y="4205446"/>
            <a:ext cx="2532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6EF7C88C-05F5-F1B4-0BF8-28886525035E}"/>
              </a:ext>
            </a:extLst>
          </p:cNvPr>
          <p:cNvCxnSpPr>
            <a:stCxn id="60" idx="1"/>
            <a:endCxn id="72" idx="3"/>
          </p:cNvCxnSpPr>
          <p:nvPr/>
        </p:nvCxnSpPr>
        <p:spPr>
          <a:xfrm flipH="1" flipV="1">
            <a:off x="3530371" y="4205446"/>
            <a:ext cx="2122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0CA89707-03AF-B8F7-E336-3CE9BC6933CD}"/>
              </a:ext>
            </a:extLst>
          </p:cNvPr>
          <p:cNvSpPr/>
          <p:nvPr/>
        </p:nvSpPr>
        <p:spPr>
          <a:xfrm>
            <a:off x="494357" y="3757600"/>
            <a:ext cx="1902403" cy="891001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Aceros de alto manganeso</a:t>
            </a:r>
          </a:p>
        </p:txBody>
      </p:sp>
    </p:spTree>
    <p:extLst>
      <p:ext uri="{BB962C8B-B14F-4D97-AF65-F5344CB8AC3E}">
        <p14:creationId xmlns:p14="http://schemas.microsoft.com/office/powerpoint/2010/main" val="28922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36" grpId="0" animBg="1"/>
      <p:bldP spid="41" grpId="0" animBg="1"/>
      <p:bldP spid="46" grpId="0" animBg="1"/>
      <p:bldP spid="48" grpId="0" animBg="1"/>
      <p:bldP spid="60" grpId="0" animBg="1"/>
      <p:bldP spid="72" grpId="0" animBg="1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0918-B03A-D549-37FF-527CBA5B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A52D9-4E5E-1C32-98B8-96DA2FCD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Recubrimientos</a:t>
            </a:r>
          </a:p>
        </p:txBody>
      </p:sp>
    </p:spTree>
    <p:extLst>
      <p:ext uri="{BB962C8B-B14F-4D97-AF65-F5344CB8AC3E}">
        <p14:creationId xmlns:p14="http://schemas.microsoft.com/office/powerpoint/2010/main" val="413402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DB180FBA-F420-6A43-E998-3255534D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41EF00-1747-C8ED-D19B-849A51C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</a:t>
            </a:fld>
            <a:r>
              <a:rPr lang="es-AR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3360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F71B1-1783-49A3-E994-318E9F8A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Recubrimientos en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6076F9-76E7-31B8-003E-49D55D0D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20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59DDC1D-C897-6056-16B7-6F78C2C6DD62}"/>
              </a:ext>
            </a:extLst>
          </p:cNvPr>
          <p:cNvSpPr/>
          <p:nvPr/>
        </p:nvSpPr>
        <p:spPr>
          <a:xfrm>
            <a:off x="4900464" y="1066249"/>
            <a:ext cx="1688861" cy="65849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PEMFC</a:t>
            </a:r>
            <a:endParaRPr lang="es-AR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CD92E4-26F3-0911-684D-EEA7438C7F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59134" y="2352877"/>
            <a:ext cx="5112080" cy="3717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306D228-20FB-281B-E78D-512B98956F43}"/>
                  </a:ext>
                </a:extLst>
              </p:cNvPr>
              <p:cNvSpPr txBox="1"/>
              <p:nvPr/>
            </p:nvSpPr>
            <p:spPr>
              <a:xfrm>
                <a:off x="5629470" y="3785210"/>
                <a:ext cx="638432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s-ES" sz="1800" b="0" i="0" u="none" strike="noStrike" baseline="0" dirty="0">
                    <a:solidFill>
                      <a:srgbClr val="FF0000"/>
                    </a:solidFill>
                    <a:latin typeface="CIDFont+F1"/>
                  </a:rPr>
                  <a:t>(a)</a:t>
                </a:r>
                <a:r>
                  <a:rPr lang="es-ES" sz="1800" b="0" i="0" u="none" strike="noStrike" baseline="0" dirty="0">
                    <a:latin typeface="CIDFont+F1"/>
                  </a:rPr>
                  <a:t> </a:t>
                </a:r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Curvas de polarización potenciodinámica en una solución de </a:t>
                </a:r>
                <a14:m>
                  <m:oMath xmlns:m="http://schemas.openxmlformats.org/officeDocument/2006/math">
                    <m:r>
                      <a:rPr lang="es-ES" sz="1800" b="0" i="1" u="none" strike="noStrike" baseline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0.5 </m:t>
                    </m:r>
                    <m:r>
                      <a:rPr lang="es-ES" sz="1800" b="0" i="1" u="none" strike="noStrike" baseline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1800" b="0" i="1" u="none" strike="noStrike" baseline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800" b="0" i="1" u="none" strike="noStrike" baseline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u="none" strike="noStrike" baseline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800" b="0" i="1" u="none" strike="noStrike" baseline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4"/>
                  </a:rPr>
                  <a:t>+ 5 𝑝𝑝𝑚 𝐻𝐹 </a:t>
                </a:r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a 80 °C para el acero inoxidable 316L recubierto (S20-S40-S60) y sin recubrir. </a:t>
                </a:r>
                <a:endParaRPr lang="es-ES" sz="1800" b="0" i="0" u="none" strike="noStrike" baseline="0" dirty="0">
                  <a:latin typeface="CIDFont+F1"/>
                </a:endParaRPr>
              </a:p>
              <a:p>
                <a:pPr algn="l"/>
                <a:r>
                  <a:rPr lang="es-ES" sz="1800" b="0" i="0" u="none" strike="noStrike" baseline="0" dirty="0">
                    <a:solidFill>
                      <a:srgbClr val="FF0000"/>
                    </a:solidFill>
                    <a:latin typeface="CIDFont+F1"/>
                  </a:rPr>
                  <a:t>(b)</a:t>
                </a:r>
                <a:r>
                  <a:rPr lang="es-ES" sz="1800" b="0" i="0" u="none" strike="noStrike" baseline="0" dirty="0">
                    <a:latin typeface="CIDFont+F1"/>
                  </a:rPr>
                  <a:t> </a:t>
                </a:r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Ensayos potenciostáticos a un potencial de 0,6V (vs. Ag/AgCl) con burbujeo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800" b="0" i="1" u="none" strike="noStrike" baseline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800" b="0" i="1" u="none" strike="noStrike" baseline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durante 12 h. </a:t>
                </a:r>
              </a:p>
              <a:p>
                <a:pPr algn="l"/>
                <a:r>
                  <a:rPr lang="es-ES" sz="1800" b="0" i="0" u="none" strike="noStrike" baseline="0" dirty="0">
                    <a:solidFill>
                      <a:srgbClr val="FF0000"/>
                    </a:solidFill>
                    <a:latin typeface="CIDFont+F1"/>
                  </a:rPr>
                  <a:t>(c)</a:t>
                </a:r>
                <a:r>
                  <a:rPr lang="es-ES" sz="1800" b="0" i="0" u="none" strike="noStrike" baseline="0" dirty="0">
                    <a:latin typeface="CIDFont+F1"/>
                  </a:rPr>
                  <a:t> </a:t>
                </a:r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Densidades de corriente estables finales.</a:t>
                </a:r>
              </a:p>
              <a:p>
                <a:pPr algn="l"/>
                <a:r>
                  <a:rPr lang="es-ES" sz="1800" b="0" i="0" u="none" strike="noStrike" baseline="0" dirty="0">
                    <a:solidFill>
                      <a:srgbClr val="FF0000"/>
                    </a:solidFill>
                    <a:latin typeface="CIDFont+F1"/>
                  </a:rPr>
                  <a:t>(d)</a:t>
                </a:r>
                <a:r>
                  <a:rPr lang="es-ES" sz="1800" b="0" i="0" u="none" strike="noStrike" baseline="0" dirty="0">
                    <a:latin typeface="CIDFont+F1"/>
                  </a:rPr>
                  <a:t> </a:t>
                </a:r>
                <a:r>
                  <a:rPr lang="es-ES" sz="1800" b="0" i="0" u="none" strike="noStrike" baseline="0" dirty="0">
                    <a:solidFill>
                      <a:srgbClr val="002060"/>
                    </a:solidFill>
                    <a:latin typeface="CIDFont+F1"/>
                  </a:rPr>
                  <a:t>Valores de ICR de las muestras antes y después de los ensayos potenciostáticos</a:t>
                </a:r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306D228-20FB-281B-E78D-512B98956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70" y="3785210"/>
                <a:ext cx="6384324" cy="2308324"/>
              </a:xfrm>
              <a:prstGeom prst="rect">
                <a:avLst/>
              </a:prstGeom>
              <a:blipFill>
                <a:blip r:embed="rId3"/>
                <a:stretch>
                  <a:fillRect l="-763" t="-1583" b="-316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2DC4269-79A5-D744-0FE9-E90D8CCDEE90}"/>
              </a:ext>
            </a:extLst>
          </p:cNvPr>
          <p:cNvSpPr/>
          <p:nvPr/>
        </p:nvSpPr>
        <p:spPr>
          <a:xfrm>
            <a:off x="7010591" y="1066248"/>
            <a:ext cx="4677826" cy="65849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Disolución del metal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Formación y crecimiento de películas p</a:t>
            </a:r>
            <a:r>
              <a:rPr lang="es-AR" dirty="0">
                <a:solidFill>
                  <a:srgbClr val="002060"/>
                </a:solidFill>
              </a:rPr>
              <a:t>asivas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A8B4B60-5441-78AF-C4A1-9378DAB77DF1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6589325" y="1395498"/>
            <a:ext cx="421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3E5D8C8-8BF1-BB42-4E73-CE5030EE2994}"/>
              </a:ext>
            </a:extLst>
          </p:cNvPr>
          <p:cNvSpPr/>
          <p:nvPr/>
        </p:nvSpPr>
        <p:spPr>
          <a:xfrm>
            <a:off x="4900464" y="2536489"/>
            <a:ext cx="538228" cy="64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1011E4D-8300-3A82-3A23-E9701FD503FF}"/>
              </a:ext>
            </a:extLst>
          </p:cNvPr>
          <p:cNvSpPr/>
          <p:nvPr/>
        </p:nvSpPr>
        <p:spPr>
          <a:xfrm>
            <a:off x="5744894" y="2594318"/>
            <a:ext cx="4677826" cy="52839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400" dirty="0">
                <a:solidFill>
                  <a:srgbClr val="002060"/>
                </a:solidFill>
              </a:rPr>
              <a:t>Las muestras se diferencian por el tiempo de deposición de la capa de transición (20, 40 y 60 minutos respectivamente)</a:t>
            </a:r>
            <a:endParaRPr lang="es-AR" sz="1600" dirty="0">
              <a:solidFill>
                <a:srgbClr val="00206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61DB444-8C39-041C-7280-C51D45FF7EA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438692" y="2858517"/>
            <a:ext cx="306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4F2389B-7592-34F7-5AD0-AC81416CE39A}"/>
              </a:ext>
            </a:extLst>
          </p:cNvPr>
          <p:cNvSpPr/>
          <p:nvPr/>
        </p:nvSpPr>
        <p:spPr>
          <a:xfrm>
            <a:off x="2439677" y="1853612"/>
            <a:ext cx="7312645" cy="47445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Acero inoxidable AISI 316L con recubrimiento cerámico </a:t>
            </a:r>
            <a:endParaRPr lang="es-AR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DAFA568-789E-1F2D-8BFA-93C7EE71050F}"/>
              </a:ext>
            </a:extLst>
          </p:cNvPr>
          <p:cNvSpPr/>
          <p:nvPr/>
        </p:nvSpPr>
        <p:spPr>
          <a:xfrm>
            <a:off x="2106355" y="6172730"/>
            <a:ext cx="7046229" cy="528397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La densidad de corriente cae drásticamente y la ICR se mantiene en valores aptos</a:t>
            </a:r>
            <a:endParaRPr lang="es-A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58669B-242A-E3C5-B4B8-AB4F71A2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Recubrimientos en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6CE2954-F6E9-215A-9AB9-535C524E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203" y="2442442"/>
            <a:ext cx="10155067" cy="2629267"/>
          </a:xfr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E34743B-FAFF-5F9B-FCFF-C38BFCDB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21</a:t>
            </a:fld>
            <a:r>
              <a:rPr lang="es-AR" dirty="0"/>
              <a:t>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0032B30-795F-3295-BB28-E5F25EA97F66}"/>
              </a:ext>
            </a:extLst>
          </p:cNvPr>
          <p:cNvSpPr/>
          <p:nvPr/>
        </p:nvSpPr>
        <p:spPr>
          <a:xfrm>
            <a:off x="4888108" y="1066249"/>
            <a:ext cx="1688861" cy="658499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SOFC</a:t>
            </a:r>
            <a:endParaRPr lang="es-AR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D30D06-25FD-5D59-0C02-D964B1B4B29E}"/>
              </a:ext>
            </a:extLst>
          </p:cNvPr>
          <p:cNvSpPr txBox="1"/>
          <p:nvPr/>
        </p:nvSpPr>
        <p:spPr>
          <a:xfrm>
            <a:off x="1749527" y="5071709"/>
            <a:ext cx="884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rgbClr val="C00000"/>
                </a:solidFill>
                <a:latin typeface="CIDFont+F1"/>
              </a:rPr>
              <a:t>(a)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Ganancia de masa; </a:t>
            </a:r>
            <a:r>
              <a:rPr lang="es-ES" sz="1800" b="0" i="0" u="none" strike="noStrike" baseline="0" dirty="0">
                <a:solidFill>
                  <a:srgbClr val="C00000"/>
                </a:solidFill>
                <a:latin typeface="CIDFont+F1"/>
              </a:rPr>
              <a:t>(b)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 Gráfico de la cinética parabólica y </a:t>
            </a:r>
            <a:r>
              <a:rPr lang="es-ES" sz="1800" b="0" i="0" u="none" strike="noStrike" baseline="0" dirty="0">
                <a:solidFill>
                  <a:srgbClr val="C00000"/>
                </a:solidFill>
                <a:latin typeface="CIDFont+F1"/>
              </a:rPr>
              <a:t>(c)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Conductividad eléctrica del SUS430 recubierto y sin recubrir durante la oxidación cíclica a 800 ◦C en aire durante 200 h.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070D672-2412-488D-D8DD-A9EBD6DEFF10}"/>
              </a:ext>
            </a:extLst>
          </p:cNvPr>
          <p:cNvSpPr/>
          <p:nvPr/>
        </p:nvSpPr>
        <p:spPr>
          <a:xfrm>
            <a:off x="7010591" y="1066248"/>
            <a:ext cx="2666146" cy="65849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Oxidación progresiva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Volatilización del cromo </a:t>
            </a: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E046AA-B6F5-6DBC-65C5-0E169C00B3CE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6576969" y="1395498"/>
            <a:ext cx="433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80D2165-61C7-25C6-51F0-74F71DF612E0}"/>
              </a:ext>
            </a:extLst>
          </p:cNvPr>
          <p:cNvSpPr/>
          <p:nvPr/>
        </p:nvSpPr>
        <p:spPr>
          <a:xfrm>
            <a:off x="2439677" y="1853612"/>
            <a:ext cx="7312645" cy="474453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Acero ferrítico SUS 430 con recubrimiento cerámico </a:t>
            </a:r>
            <a:endParaRPr lang="es-AR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B0409F2-FCCF-466A-3F89-32B83396CD76}"/>
              </a:ext>
            </a:extLst>
          </p:cNvPr>
          <p:cNvSpPr/>
          <p:nvPr/>
        </p:nvSpPr>
        <p:spPr>
          <a:xfrm>
            <a:off x="2530284" y="5807605"/>
            <a:ext cx="7131430" cy="528397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dirty="0">
                <a:solidFill>
                  <a:srgbClr val="002060"/>
                </a:solidFill>
              </a:rPr>
              <a:t>La capa cerámica frena la oxidación y mantiene la conductividad eléctrica</a:t>
            </a:r>
            <a:endParaRPr lang="es-A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6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EBE72-6062-1A44-7077-4AE95DBB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Recubrimientos en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A2386FA-01AF-F472-9B05-DF47E1EDF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870" y="2709866"/>
            <a:ext cx="6952652" cy="2411369"/>
          </a:xfr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C9CD24-24C0-F8FF-8B45-7CA98740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22</a:t>
            </a:fld>
            <a:r>
              <a:rPr lang="es-AR" dirty="0"/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E5EE4D9-69A3-0D49-3ABB-B6314A3487DB}"/>
              </a:ext>
            </a:extLst>
          </p:cNvPr>
          <p:cNvSpPr/>
          <p:nvPr/>
        </p:nvSpPr>
        <p:spPr>
          <a:xfrm>
            <a:off x="4925178" y="1066249"/>
            <a:ext cx="1688861" cy="658499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MCFC</a:t>
            </a:r>
            <a:endParaRPr lang="es-AR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6C064BC-16A3-BFC9-200F-20C4E297CCD9}"/>
              </a:ext>
            </a:extLst>
          </p:cNvPr>
          <p:cNvSpPr txBox="1"/>
          <p:nvPr/>
        </p:nvSpPr>
        <p:spPr>
          <a:xfrm>
            <a:off x="998461" y="5218767"/>
            <a:ext cx="6012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Ensayos sobre 316L con y sin recubrir en sal de carbonato eutéctica 62Li–38K a 650°C bajo una mezcla de gases aire: CO₂ (70:30 v/v);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CIDFont+F1"/>
              </a:rPr>
              <a:t>(a)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Curvas de polarización ,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CIDFont+F1"/>
              </a:rPr>
              <a:t>(b)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Variación del OCP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3A404A9-4710-E6B6-F657-2239DC01191C}"/>
              </a:ext>
            </a:extLst>
          </p:cNvPr>
          <p:cNvSpPr/>
          <p:nvPr/>
        </p:nvSpPr>
        <p:spPr>
          <a:xfrm>
            <a:off x="7010591" y="1066248"/>
            <a:ext cx="4884560" cy="65849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Electrolito alcalino a alta temperatura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Presencia de atmosferas mixtas oxidante/reductora</a:t>
            </a: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8D05119-A8B1-839D-6D90-4942417B079C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6614039" y="1395498"/>
            <a:ext cx="3965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57352CD-DC76-5275-7118-366BE19268D7}"/>
              </a:ext>
            </a:extLst>
          </p:cNvPr>
          <p:cNvSpPr/>
          <p:nvPr/>
        </p:nvSpPr>
        <p:spPr>
          <a:xfrm>
            <a:off x="2439677" y="1920819"/>
            <a:ext cx="7312645" cy="474453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Acero inoxidable AISI 316L con recubrimiento cerámico </a:t>
            </a:r>
            <a:endParaRPr lang="es-AR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3AD71F2-70FD-D6F3-9D4B-4E177FC7DF64}"/>
              </a:ext>
            </a:extLst>
          </p:cNvPr>
          <p:cNvSpPr/>
          <p:nvPr/>
        </p:nvSpPr>
        <p:spPr>
          <a:xfrm>
            <a:off x="7698988" y="3003826"/>
            <a:ext cx="4106667" cy="1590678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sz="1600" dirty="0">
                <a:solidFill>
                  <a:srgbClr val="002060"/>
                </a:solidFill>
              </a:rPr>
              <a:t>La velocidad de corrosión del material recubierto es menor que la del material sin recubrir.</a:t>
            </a:r>
          </a:p>
          <a:p>
            <a:r>
              <a:rPr lang="es-AR" sz="1600" dirty="0">
                <a:solidFill>
                  <a:srgbClr val="002060"/>
                </a:solidFill>
              </a:rPr>
              <a:t>El material recubierto alcanza un estado electroquímico estable durante largos periodos de tiempos</a:t>
            </a:r>
          </a:p>
        </p:txBody>
      </p:sp>
    </p:spTree>
    <p:extLst>
      <p:ext uri="{BB962C8B-B14F-4D97-AF65-F5344CB8AC3E}">
        <p14:creationId xmlns:p14="http://schemas.microsoft.com/office/powerpoint/2010/main" val="22394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7F45-5FF9-2FBC-D9A2-B0EDC0455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69EBA-6290-343A-0629-00426181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Recubrimientos en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C9B99F-DFCD-0F23-E613-1EBD5B85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 dirty="0"/>
              <a:t>                          </a:t>
            </a:r>
            <a:fld id="{4034A885-281C-4157-81DD-26A8D6C3AEED}" type="slidenum">
              <a:rPr lang="es-AR" smtClean="0"/>
              <a:pPr algn="ctr"/>
              <a:t>23</a:t>
            </a:fld>
            <a:r>
              <a:rPr lang="es-AR" dirty="0"/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D8F208-BEEE-3CEE-90FE-C37CE5914344}"/>
              </a:ext>
            </a:extLst>
          </p:cNvPr>
          <p:cNvSpPr/>
          <p:nvPr/>
        </p:nvSpPr>
        <p:spPr>
          <a:xfrm>
            <a:off x="4925178" y="1066249"/>
            <a:ext cx="1688861" cy="658499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MCFC</a:t>
            </a:r>
            <a:endParaRPr lang="es-AR" sz="2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8A47887-E9C2-032F-7A8F-FC273DB9DE69}"/>
              </a:ext>
            </a:extLst>
          </p:cNvPr>
          <p:cNvSpPr/>
          <p:nvPr/>
        </p:nvSpPr>
        <p:spPr>
          <a:xfrm>
            <a:off x="7010591" y="1066248"/>
            <a:ext cx="4884560" cy="65849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Electrolito alcalino a alta temperatura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Presencia de atmosferas mixtas oxidante/reductora</a:t>
            </a:r>
            <a:endParaRPr lang="es-AR" dirty="0">
              <a:solidFill>
                <a:srgbClr val="002060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0CCA10B-AE62-9089-53D2-A896D15F2961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6614039" y="1395498"/>
            <a:ext cx="3965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928CB6A-D64D-7855-0D6B-4CAB93ABABA1}"/>
              </a:ext>
            </a:extLst>
          </p:cNvPr>
          <p:cNvSpPr/>
          <p:nvPr/>
        </p:nvSpPr>
        <p:spPr>
          <a:xfrm>
            <a:off x="2439677" y="1920819"/>
            <a:ext cx="7312645" cy="474453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Acero inoxidable AISI 316L con recubrimiento cerámico 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C5B557E-FBBE-D751-1A24-FE39F94A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32" y="2718335"/>
            <a:ext cx="8929733" cy="219233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CE3309-79E4-EBFC-D8FF-C9C3A4FA9AC8}"/>
              </a:ext>
            </a:extLst>
          </p:cNvPr>
          <p:cNvSpPr txBox="1"/>
          <p:nvPr/>
        </p:nvSpPr>
        <p:spPr>
          <a:xfrm>
            <a:off x="1089474" y="5047546"/>
            <a:ext cx="10185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Micrografías SEM del recubrimiento cerámico sobre acero inoxidable 316L;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CIDFont+F1"/>
              </a:rPr>
              <a:t>(a)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Sección trasversal</a:t>
            </a:r>
          </a:p>
          <a:p>
            <a:pPr algn="l"/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y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CIDFont+F1"/>
              </a:rPr>
              <a:t>(b)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superficie del recubrimiento tras un tratamiento con sales fundidas de 48 h a 600 °C (estado inicial),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CIDFont+F1"/>
              </a:rPr>
              <a:t>(c) </a:t>
            </a:r>
            <a:r>
              <a:rPr lang="es-ES" sz="1800" b="0" i="0" u="none" strike="noStrike" baseline="0" dirty="0">
                <a:solidFill>
                  <a:srgbClr val="002060"/>
                </a:solidFill>
                <a:latin typeface="CIDFont+F1"/>
              </a:rPr>
              <a:t>evolución de la superficie de recubrimiento tras 400 h de ensayo</a:t>
            </a:r>
            <a:endParaRPr lang="es-AR" dirty="0">
              <a:solidFill>
                <a:srgbClr val="00206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6A24E2E-42F4-7914-70A9-D4862069FF77}"/>
              </a:ext>
            </a:extLst>
          </p:cNvPr>
          <p:cNvSpPr/>
          <p:nvPr/>
        </p:nvSpPr>
        <p:spPr>
          <a:xfrm>
            <a:off x="2325182" y="6086025"/>
            <a:ext cx="7541631" cy="499953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dirty="0">
                <a:solidFill>
                  <a:srgbClr val="002060"/>
                </a:solidFill>
              </a:rPr>
              <a:t>La capa cerámica frena la oxidación y mantiene la conductividad eléctrica</a:t>
            </a:r>
            <a:endParaRPr lang="es-A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111DD-9E51-8824-2DA4-E021556D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59497"/>
            <a:ext cx="12011999" cy="866601"/>
          </a:xfrm>
        </p:spPr>
        <p:txBody>
          <a:bodyPr/>
          <a:lstStyle/>
          <a:p>
            <a:r>
              <a:rPr lang="es-AR" sz="3500" dirty="0"/>
              <a:t>Conclusiones – Corrosión en Celdas de Combustible 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7C5F73D-6425-1493-AA0D-BA63F541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24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5DF498-FB58-DFC6-7038-DAA0FA15AF06}"/>
              </a:ext>
            </a:extLst>
          </p:cNvPr>
          <p:cNvSpPr txBox="1"/>
          <p:nvPr/>
        </p:nvSpPr>
        <p:spPr>
          <a:xfrm>
            <a:off x="1349679" y="1860605"/>
            <a:ext cx="4746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solidFill>
                  <a:srgbClr val="00B050"/>
                </a:solidFill>
              </a:rPr>
              <a:t>La corrosión es un desafío tecnológico clave</a:t>
            </a:r>
            <a:br>
              <a:rPr lang="es-ES" dirty="0"/>
            </a:br>
            <a:r>
              <a:rPr lang="es-ES" dirty="0">
                <a:solidFill>
                  <a:srgbClr val="002060"/>
                </a:solidFill>
              </a:rPr>
              <a:t>Cada tipo de celda impone condiciones severas: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2060"/>
                </a:solidFill>
              </a:rPr>
              <a:t>PEMFC: Entorno acido y húmedo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2060"/>
                </a:solidFill>
              </a:rPr>
              <a:t>SOFC: Entorno oxidante de alta 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2060"/>
                </a:solidFill>
              </a:rPr>
              <a:t>MCFC: Entorno fuertemente alcalino</a:t>
            </a:r>
          </a:p>
        </p:txBody>
      </p:sp>
      <p:pic>
        <p:nvPicPr>
          <p:cNvPr id="7" name="Gráfico 6" descr="Herramientas">
            <a:extLst>
              <a:ext uri="{FF2B5EF4-FFF2-40B4-BE49-F238E27FC236}">
                <a16:creationId xmlns:a16="http://schemas.microsoft.com/office/drawing/2014/main" id="{C40CFEAC-9517-E705-96C6-F65B7E88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669" y="2280568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6FEAE1B-56F1-7984-27EB-5A33C1BAFAE5}"/>
              </a:ext>
            </a:extLst>
          </p:cNvPr>
          <p:cNvSpPr txBox="1"/>
          <p:nvPr/>
        </p:nvSpPr>
        <p:spPr>
          <a:xfrm>
            <a:off x="7404559" y="1860605"/>
            <a:ext cx="4040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Ningún material base satisface todos los requisitos</a:t>
            </a:r>
            <a:br>
              <a:rPr lang="es-ES" dirty="0"/>
            </a:br>
            <a:r>
              <a:rPr lang="es-ES" dirty="0">
                <a:solidFill>
                  <a:srgbClr val="002060"/>
                </a:solidFill>
              </a:rPr>
              <a:t>Conductividad eléctrica, resistencia a la corrosión integridad estructural y viabilidad económica. </a:t>
            </a: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16" name="Gráfico 15" descr="Balanza de la justicia">
            <a:extLst>
              <a:ext uri="{FF2B5EF4-FFF2-40B4-BE49-F238E27FC236}">
                <a16:creationId xmlns:a16="http://schemas.microsoft.com/office/drawing/2014/main" id="{415C00CF-6A30-F7F1-07CB-137F0F93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133" y="2274764"/>
            <a:ext cx="914400" cy="9144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BF05328-CF37-C6BD-D812-EE540BE0DF39}"/>
              </a:ext>
            </a:extLst>
          </p:cNvPr>
          <p:cNvSpPr txBox="1"/>
          <p:nvPr/>
        </p:nvSpPr>
        <p:spPr>
          <a:xfrm>
            <a:off x="7381745" y="3548771"/>
            <a:ext cx="46302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Los recubrimientos protectores son indispensables</a:t>
            </a:r>
            <a:br>
              <a:rPr lang="es-ES" dirty="0"/>
            </a:br>
            <a:r>
              <a:rPr lang="es-ES" dirty="0">
                <a:solidFill>
                  <a:srgbClr val="002060"/>
                </a:solidFill>
              </a:rPr>
              <a:t>Permiten alcanzar los estándares operativos, reduciendo degradación y resistencia de contacto.</a:t>
            </a: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20" name="Gráfico 19" descr="Bombilla y engranaje">
            <a:extLst>
              <a:ext uri="{FF2B5EF4-FFF2-40B4-BE49-F238E27FC236}">
                <a16:creationId xmlns:a16="http://schemas.microsoft.com/office/drawing/2014/main" id="{C263F7EB-54D2-3C7A-5773-5CD791C6A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133" y="3830235"/>
            <a:ext cx="89204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15DBC4E-489A-BEB2-88C3-3056D04F64E7}"/>
              </a:ext>
            </a:extLst>
          </p:cNvPr>
          <p:cNvSpPr txBox="1"/>
          <p:nvPr/>
        </p:nvSpPr>
        <p:spPr>
          <a:xfrm>
            <a:off x="1383095" y="3554575"/>
            <a:ext cx="4040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Los mecanismos corrosivos son múltiples y simultáneos</a:t>
            </a:r>
            <a:br>
              <a:rPr lang="es-ES" dirty="0">
                <a:solidFill>
                  <a:srgbClr val="002060"/>
                </a:solidFill>
              </a:rPr>
            </a:br>
            <a:r>
              <a:rPr lang="es-ES" dirty="0">
                <a:solidFill>
                  <a:srgbClr val="002060"/>
                </a:solidFill>
              </a:rPr>
              <a:t>Pasivación no conductora, disolución metálica, formación de óxidos volátiles y migración iónica. </a:t>
            </a:r>
            <a:endParaRPr lang="es-AR" dirty="0">
              <a:solidFill>
                <a:srgbClr val="002060"/>
              </a:solidFill>
            </a:endParaRPr>
          </a:p>
        </p:txBody>
      </p:sp>
      <p:pic>
        <p:nvPicPr>
          <p:cNvPr id="24" name="Gráfico 23" descr="Fuego">
            <a:extLst>
              <a:ext uri="{FF2B5EF4-FFF2-40B4-BE49-F238E27FC236}">
                <a16:creationId xmlns:a16="http://schemas.microsoft.com/office/drawing/2014/main" id="{2BB3079E-80CA-DFC8-669C-AB7006006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669" y="3836039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4F1424F9-729A-39AB-3283-2FD8B403817A}"/>
              </a:ext>
            </a:extLst>
          </p:cNvPr>
          <p:cNvSpPr txBox="1"/>
          <p:nvPr/>
        </p:nvSpPr>
        <p:spPr>
          <a:xfrm>
            <a:off x="4478261" y="5421602"/>
            <a:ext cx="53403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La fiabilidad depende del sistema completo</a:t>
            </a:r>
            <a:br>
              <a:rPr lang="es-ES" dirty="0">
                <a:solidFill>
                  <a:srgbClr val="00B050"/>
                </a:solidFill>
              </a:rPr>
            </a:br>
            <a:r>
              <a:rPr lang="es-ES" dirty="0">
                <a:solidFill>
                  <a:srgbClr val="002060"/>
                </a:solidFill>
              </a:rPr>
              <a:t>Selección de material, recubrimiento, diseño, y control operativo deben integrarse como solución.</a:t>
            </a:r>
          </a:p>
        </p:txBody>
      </p:sp>
      <p:pic>
        <p:nvPicPr>
          <p:cNvPr id="28" name="Gráfico 27" descr="Cabeza con engranajes">
            <a:extLst>
              <a:ext uri="{FF2B5EF4-FFF2-40B4-BE49-F238E27FC236}">
                <a16:creationId xmlns:a16="http://schemas.microsoft.com/office/drawing/2014/main" id="{5E72DEE9-FB18-F867-D2A4-615A856E5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0630" y="5421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EF9A-3D5C-1DD4-2F2E-74AAC846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Preguntas?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D2F0279-DBB9-6EF8-C6BA-D67DA3C6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25</a:t>
            </a:fld>
            <a:r>
              <a:rPr lang="es-AR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0241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955CFC-90ED-B87D-3974-18807197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Presentación del Problema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6A9F20-17F4-F907-114F-E800B897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3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98126BC-37DF-FEC5-7EC5-97CC576F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25" y="2334484"/>
            <a:ext cx="4862815" cy="372425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6B0436E-E670-228C-9509-0AF1DAB243DA}"/>
              </a:ext>
            </a:extLst>
          </p:cNvPr>
          <p:cNvSpPr/>
          <p:nvPr/>
        </p:nvSpPr>
        <p:spPr>
          <a:xfrm>
            <a:off x="2740751" y="368481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565BE72-D372-50B7-3363-0566FBCA4B88}"/>
              </a:ext>
            </a:extLst>
          </p:cNvPr>
          <p:cNvSpPr/>
          <p:nvPr/>
        </p:nvSpPr>
        <p:spPr>
          <a:xfrm>
            <a:off x="4595032" y="193720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A8820C3-FAC0-26A9-9397-3032FC76C150}"/>
              </a:ext>
            </a:extLst>
          </p:cNvPr>
          <p:cNvSpPr/>
          <p:nvPr/>
        </p:nvSpPr>
        <p:spPr>
          <a:xfrm>
            <a:off x="6406248" y="368481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4F6D84FC-312A-BAF1-7639-788239490C4C}"/>
              </a:ext>
            </a:extLst>
          </p:cNvPr>
          <p:cNvSpPr/>
          <p:nvPr/>
        </p:nvSpPr>
        <p:spPr>
          <a:xfrm>
            <a:off x="4635660" y="554693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F82F06D9-F5E0-1059-8E39-6007650AB5EB}"/>
                  </a:ext>
                </a:extLst>
              </p:cNvPr>
              <p:cNvSpPr/>
              <p:nvPr/>
            </p:nvSpPr>
            <p:spPr>
              <a:xfrm>
                <a:off x="2163625" y="472522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F82F06D9-F5E0-1059-8E39-6007650AB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25" y="472522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EC38CC8D-4316-3D28-B0D0-7D370C1196FA}"/>
                  </a:ext>
                </a:extLst>
              </p:cNvPr>
              <p:cNvSpPr/>
              <p:nvPr/>
            </p:nvSpPr>
            <p:spPr>
              <a:xfrm>
                <a:off x="3152439" y="580284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EC38CC8D-4316-3D28-B0D0-7D370C119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439" y="580284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0CCA4C9B-9973-527C-0318-5873CB9CCC3E}"/>
                  </a:ext>
                </a:extLst>
              </p:cNvPr>
              <p:cNvSpPr/>
              <p:nvPr/>
            </p:nvSpPr>
            <p:spPr>
              <a:xfrm>
                <a:off x="7677392" y="3474369"/>
                <a:ext cx="2963008" cy="932683"/>
              </a:xfrm>
              <a:prstGeom prst="roundRect">
                <a:avLst/>
              </a:prstGeom>
              <a:noFill/>
              <a:ln>
                <a:solidFill>
                  <a:srgbClr val="1919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+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x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y</m:t>
                          </m:r>
                          <m:r>
                            <a:rPr lang="es-AR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=0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0CCA4C9B-9973-527C-0318-5873CB9C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392" y="3474369"/>
                <a:ext cx="2963008" cy="9326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191970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0A17E8E-BAE3-E19F-1920-1510A3A1122E}"/>
              </a:ext>
            </a:extLst>
          </p:cNvPr>
          <p:cNvSpPr/>
          <p:nvPr/>
        </p:nvSpPr>
        <p:spPr>
          <a:xfrm>
            <a:off x="7677392" y="4687954"/>
            <a:ext cx="3181108" cy="549073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AR" dirty="0">
                <a:solidFill>
                  <a:srgbClr val="002060"/>
                </a:solidFill>
              </a:rPr>
              <a:t>Ecuación Diferencial de la Difusión del Calor</a:t>
            </a:r>
          </a:p>
        </p:txBody>
      </p:sp>
    </p:spTree>
    <p:extLst>
      <p:ext uri="{BB962C8B-B14F-4D97-AF65-F5344CB8AC3E}">
        <p14:creationId xmlns:p14="http://schemas.microsoft.com/office/powerpoint/2010/main" val="417966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2B23D-247B-D930-8015-C7A43000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E592A8-5BE4-FA1D-2F63-45F7C5D6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Discretización del Problema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751427E-5D25-23CD-759B-B2E84F57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4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8FC5E41-1100-EBFA-AF7C-E972B013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124" y="2355844"/>
            <a:ext cx="4612758" cy="372425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46A5075-BC2B-55D4-9EE1-96E3CB8FA729}"/>
              </a:ext>
            </a:extLst>
          </p:cNvPr>
          <p:cNvSpPr/>
          <p:nvPr/>
        </p:nvSpPr>
        <p:spPr>
          <a:xfrm>
            <a:off x="1516222" y="370617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7FBE4B8-3B8D-DF2D-F66D-C6F2C2C50ADA}"/>
              </a:ext>
            </a:extLst>
          </p:cNvPr>
          <p:cNvSpPr/>
          <p:nvPr/>
        </p:nvSpPr>
        <p:spPr>
          <a:xfrm>
            <a:off x="3370503" y="195856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B4AF5688-7263-4D48-2C2A-F308EDCA151C}"/>
              </a:ext>
            </a:extLst>
          </p:cNvPr>
          <p:cNvSpPr/>
          <p:nvPr/>
        </p:nvSpPr>
        <p:spPr>
          <a:xfrm>
            <a:off x="5181719" y="370617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E724CD2-2D72-BD65-9F16-75A690B2522F}"/>
              </a:ext>
            </a:extLst>
          </p:cNvPr>
          <p:cNvSpPr/>
          <p:nvPr/>
        </p:nvSpPr>
        <p:spPr>
          <a:xfrm>
            <a:off x="3493594" y="556829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AE7D521A-42DE-D6CD-0EB2-82AD86B45EBB}"/>
                  </a:ext>
                </a:extLst>
              </p:cNvPr>
              <p:cNvSpPr/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AE7D521A-42DE-D6CD-0EB2-82AD86B45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BDE843A2-69F9-A93F-55AA-5A4127341B54}"/>
                  </a:ext>
                </a:extLst>
              </p:cNvPr>
              <p:cNvSpPr/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BDE843A2-69F9-A93F-55AA-5A4127341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DD1E22B5-C9E4-BB46-0A0A-D755DFA3C106}"/>
                  </a:ext>
                </a:extLst>
              </p:cNvPr>
              <p:cNvSpPr/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DD1E22B5-C9E4-BB46-0A0A-D755DFA3C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blipFill>
                <a:blip r:embed="rId5"/>
                <a:stretch>
                  <a:fillRect l="-36000" r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CEE4D11-5D75-355A-42E4-C22951171FB7}"/>
              </a:ext>
            </a:extLst>
          </p:cNvPr>
          <p:cNvSpPr/>
          <p:nvPr/>
        </p:nvSpPr>
        <p:spPr>
          <a:xfrm>
            <a:off x="542724" y="5841209"/>
            <a:ext cx="895237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50EDDB2-8EB1-8F8A-92DC-39A5AD19A5E9}"/>
                  </a:ext>
                </a:extLst>
              </p:cNvPr>
              <p:cNvSpPr txBox="1"/>
              <p:nvPr/>
            </p:nvSpPr>
            <p:spPr>
              <a:xfrm>
                <a:off x="7261988" y="2892832"/>
                <a:ext cx="3161697" cy="695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50EDDB2-8EB1-8F8A-92DC-39A5AD19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88" y="2892832"/>
                <a:ext cx="3161697" cy="695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334BA9-D15B-41F0-682F-A74AFD7FD73C}"/>
                  </a:ext>
                </a:extLst>
              </p:cNvPr>
              <p:cNvSpPr txBox="1"/>
              <p:nvPr/>
            </p:nvSpPr>
            <p:spPr>
              <a:xfrm>
                <a:off x="7027208" y="1936496"/>
                <a:ext cx="350923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AR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AR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C334BA9-D15B-41F0-682F-A74AFD7F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208" y="1936496"/>
                <a:ext cx="3509237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EDED95-BDBC-CBB8-528A-EF53293F2FED}"/>
                  </a:ext>
                </a:extLst>
              </p:cNvPr>
              <p:cNvSpPr txBox="1"/>
              <p:nvPr/>
            </p:nvSpPr>
            <p:spPr>
              <a:xfrm>
                <a:off x="5910157" y="5282994"/>
                <a:ext cx="6022712" cy="434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EDED95-BDBC-CBB8-528A-EF53293F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57" y="5282994"/>
                <a:ext cx="6022712" cy="434286"/>
              </a:xfrm>
              <a:prstGeom prst="rect">
                <a:avLst/>
              </a:prstGeom>
              <a:blipFill>
                <a:blip r:embed="rId8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5D3F97-A1B2-DA38-881E-D630A8D2816A}"/>
              </a:ext>
            </a:extLst>
          </p:cNvPr>
          <p:cNvSpPr/>
          <p:nvPr/>
        </p:nvSpPr>
        <p:spPr>
          <a:xfrm>
            <a:off x="5866916" y="5176074"/>
            <a:ext cx="6065953" cy="64812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64FF8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0F9B534-0100-7B31-F1FC-4434E5A57482}"/>
                  </a:ext>
                </a:extLst>
              </p:cNvPr>
              <p:cNvSpPr/>
              <p:nvPr/>
            </p:nvSpPr>
            <p:spPr>
              <a:xfrm>
                <a:off x="8013443" y="4094798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90F9B534-0100-7B31-F1FC-4434E5A57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443" y="4094798"/>
                <a:ext cx="453779" cy="511802"/>
              </a:xfrm>
              <a:prstGeom prst="roundRect">
                <a:avLst/>
              </a:prstGeom>
              <a:blipFill>
                <a:blip r:embed="rId9"/>
                <a:stretch>
                  <a:fillRect l="-37838" r="-33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AA08E90-BB94-BD37-BF00-FAF0D7F96804}"/>
              </a:ext>
            </a:extLst>
          </p:cNvPr>
          <p:cNvSpPr/>
          <p:nvPr/>
        </p:nvSpPr>
        <p:spPr>
          <a:xfrm>
            <a:off x="7078125" y="1872094"/>
            <a:ext cx="3400425" cy="183407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6B6D9F07-0B5B-8C7F-D8A6-778471CAB770}"/>
                  </a:ext>
                </a:extLst>
              </p:cNvPr>
              <p:cNvSpPr/>
              <p:nvPr/>
            </p:nvSpPr>
            <p:spPr>
              <a:xfrm>
                <a:off x="9297120" y="4094798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AR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AR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6B6D9F07-0B5B-8C7F-D8A6-778471CAB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20" y="4094798"/>
                <a:ext cx="453779" cy="511802"/>
              </a:xfrm>
              <a:prstGeom prst="roundRect">
                <a:avLst/>
              </a:prstGeom>
              <a:blipFill>
                <a:blip r:embed="rId10"/>
                <a:stretch>
                  <a:fillRect l="-84000" r="-7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676FF5F-DB42-6A3D-D044-3E3919EBE22D}"/>
              </a:ext>
            </a:extLst>
          </p:cNvPr>
          <p:cNvSpPr/>
          <p:nvPr/>
        </p:nvSpPr>
        <p:spPr>
          <a:xfrm>
            <a:off x="8960101" y="4111807"/>
            <a:ext cx="1127815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FE503D1-A9A2-7AAF-A636-C3C718FEE2AF}"/>
              </a:ext>
            </a:extLst>
          </p:cNvPr>
          <p:cNvSpPr/>
          <p:nvPr/>
        </p:nvSpPr>
        <p:spPr>
          <a:xfrm>
            <a:off x="7650522" y="4120311"/>
            <a:ext cx="1127815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3531C974-7094-926A-1F39-43BD2B098BF8}"/>
              </a:ext>
            </a:extLst>
          </p:cNvPr>
          <p:cNvCxnSpPr>
            <a:stCxn id="24" idx="2"/>
            <a:endCxn id="17" idx="0"/>
          </p:cNvCxnSpPr>
          <p:nvPr/>
        </p:nvCxnSpPr>
        <p:spPr>
          <a:xfrm rot="5400000">
            <a:off x="8927214" y="4579279"/>
            <a:ext cx="569474" cy="62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9EFE5EAB-CB41-B9DD-1610-1538F5F7475E}"/>
              </a:ext>
            </a:extLst>
          </p:cNvPr>
          <p:cNvCxnSpPr>
            <a:stCxn id="25" idx="2"/>
            <a:endCxn id="17" idx="0"/>
          </p:cNvCxnSpPr>
          <p:nvPr/>
        </p:nvCxnSpPr>
        <p:spPr>
          <a:xfrm rot="16200000" flipH="1">
            <a:off x="8276676" y="4552857"/>
            <a:ext cx="560970" cy="685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FAA0BA8C-32A8-AEC6-1FE0-FEEBD2E5DE39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 rot="5400000">
            <a:off x="8289314" y="3631286"/>
            <a:ext cx="414141" cy="563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97DDA40A-219E-964A-B80F-2E538D6C56B3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16200000" flipH="1">
            <a:off x="8948355" y="3536152"/>
            <a:ext cx="405637" cy="745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49A309D-4705-DE44-9CA0-F805CEF44230}"/>
              </a:ext>
            </a:extLst>
          </p:cNvPr>
          <p:cNvSpPr/>
          <p:nvPr/>
        </p:nvSpPr>
        <p:spPr>
          <a:xfrm>
            <a:off x="5866916" y="6041721"/>
            <a:ext cx="1736280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internos</a:t>
            </a:r>
          </a:p>
        </p:txBody>
      </p:sp>
    </p:spTree>
    <p:extLst>
      <p:ext uri="{BB962C8B-B14F-4D97-AF65-F5344CB8AC3E}">
        <p14:creationId xmlns:p14="http://schemas.microsoft.com/office/powerpoint/2010/main" val="25137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0" grpId="0" animBg="1"/>
      <p:bldP spid="24" grpId="0" animBg="1"/>
      <p:bldP spid="25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B1CB-3225-6964-2F5F-B6120D1C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6FC96BE-2F92-D4DA-7723-92619034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Condiciones de Contorno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41CAA0-3405-9552-3A7F-37BE730D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5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C8B261-C324-0577-530F-7FEA4B2DB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929" y="2111415"/>
            <a:ext cx="4651485" cy="4032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28DD906-5E2B-3A9B-5804-1D627709971B}"/>
              </a:ext>
            </a:extLst>
          </p:cNvPr>
          <p:cNvSpPr/>
          <p:nvPr/>
        </p:nvSpPr>
        <p:spPr>
          <a:xfrm>
            <a:off x="1516222" y="3706170"/>
            <a:ext cx="453779" cy="511802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B89A87F-8856-3BEA-1695-D4C4E0919F62}"/>
              </a:ext>
            </a:extLst>
          </p:cNvPr>
          <p:cNvSpPr/>
          <p:nvPr/>
        </p:nvSpPr>
        <p:spPr>
          <a:xfrm>
            <a:off x="3370503" y="1958561"/>
            <a:ext cx="453779" cy="511802"/>
          </a:xfrm>
          <a:prstGeom prst="roundRect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B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081208-F7DD-F1EB-AFA8-559DD1DAA882}"/>
              </a:ext>
            </a:extLst>
          </p:cNvPr>
          <p:cNvSpPr/>
          <p:nvPr/>
        </p:nvSpPr>
        <p:spPr>
          <a:xfrm>
            <a:off x="5181719" y="3706170"/>
            <a:ext cx="453779" cy="511802"/>
          </a:xfrm>
          <a:prstGeom prst="round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E6E561F-C376-8FA6-71E4-464C0CE04451}"/>
              </a:ext>
            </a:extLst>
          </p:cNvPr>
          <p:cNvSpPr/>
          <p:nvPr/>
        </p:nvSpPr>
        <p:spPr>
          <a:xfrm>
            <a:off x="3493594" y="5568299"/>
            <a:ext cx="453779" cy="511802"/>
          </a:xfrm>
          <a:prstGeom prst="roundRect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C931BD88-FD17-7355-2A4E-DC3916A9E74E}"/>
                  </a:ext>
                </a:extLst>
              </p:cNvPr>
              <p:cNvSpPr/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C931BD88-FD17-7355-2A4E-DC3916A9E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96" y="4746585"/>
                <a:ext cx="453779" cy="5118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F558F977-29B7-E609-F843-B67483B4139C}"/>
                  </a:ext>
                </a:extLst>
              </p:cNvPr>
              <p:cNvSpPr/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F558F977-29B7-E609-F843-B67483B41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0" y="5824200"/>
                <a:ext cx="453779" cy="5118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F76A7F0E-E361-4587-B9F6-E13FC672326D}"/>
                  </a:ext>
                </a:extLst>
              </p:cNvPr>
              <p:cNvSpPr/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AR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F76A7F0E-E361-4587-B9F6-E13FC6723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9" y="5824200"/>
                <a:ext cx="453779" cy="511802"/>
              </a:xfrm>
              <a:prstGeom prst="roundRect">
                <a:avLst/>
              </a:prstGeom>
              <a:blipFill>
                <a:blip r:embed="rId5"/>
                <a:stretch>
                  <a:fillRect l="-36000" r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23A81E-4F7F-B012-3D81-87F6B05186A8}"/>
              </a:ext>
            </a:extLst>
          </p:cNvPr>
          <p:cNvSpPr/>
          <p:nvPr/>
        </p:nvSpPr>
        <p:spPr>
          <a:xfrm>
            <a:off x="542724" y="5841209"/>
            <a:ext cx="895237" cy="494793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826BEE1-9FAE-571C-AA7A-11546F335546}"/>
                  </a:ext>
                </a:extLst>
              </p:cNvPr>
              <p:cNvSpPr txBox="1"/>
              <p:nvPr/>
            </p:nvSpPr>
            <p:spPr>
              <a:xfrm>
                <a:off x="5924282" y="2065481"/>
                <a:ext cx="6022712" cy="434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AR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826BEE1-9FAE-571C-AA7A-11546F33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82" y="2065481"/>
                <a:ext cx="6022712" cy="434286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460E5C6-A987-92D3-38B7-79EB0ED9103A}"/>
              </a:ext>
            </a:extLst>
          </p:cNvPr>
          <p:cNvSpPr/>
          <p:nvPr/>
        </p:nvSpPr>
        <p:spPr>
          <a:xfrm>
            <a:off x="5881041" y="1958561"/>
            <a:ext cx="6065953" cy="648126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64FF8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2092C34-ED94-8E1D-BA57-F9413339CDD0}"/>
              </a:ext>
            </a:extLst>
          </p:cNvPr>
          <p:cNvSpPr/>
          <p:nvPr/>
        </p:nvSpPr>
        <p:spPr>
          <a:xfrm>
            <a:off x="5881041" y="2735672"/>
            <a:ext cx="1736280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internos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74311B4-11B7-4B85-16EF-C973B079608A}"/>
                  </a:ext>
                </a:extLst>
              </p:cNvPr>
              <p:cNvSpPr txBox="1"/>
              <p:nvPr/>
            </p:nvSpPr>
            <p:spPr>
              <a:xfrm>
                <a:off x="5822678" y="3477570"/>
                <a:ext cx="6250600" cy="2481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Borde C: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Si la </a:t>
                </a:r>
                <a:r>
                  <a:rPr lang="es-AR" sz="160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temperatura</a:t>
                </a: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es constante</a:t>
                </a:r>
                <a:r>
                  <a:rPr lang="es-AR" sz="1600" dirty="0">
                    <a:solidFill>
                      <a:srgbClr val="00206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(Condición de Dirichlet)</a:t>
                </a:r>
                <a:endParaRPr lang="es-AR" sz="1600" dirty="0">
                  <a:solidFill>
                    <a:srgbClr val="002060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s-AR" sz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AR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Si el </a:t>
                </a:r>
                <a:r>
                  <a:rPr lang="es-AR" sz="160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flujo</a:t>
                </a:r>
                <a:r>
                  <a:rPr lang="es-AR" sz="1600" dirty="0">
                    <a:solidFill>
                      <a:srgbClr val="002060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es constante (Condición de Neumann):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s-AR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d>
                        <m:d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s-AR" sz="20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s-AR" sz="20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AR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AR" sz="20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74311B4-11B7-4B85-16EF-C973B0796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78" y="3477570"/>
                <a:ext cx="6250600" cy="2481000"/>
              </a:xfrm>
              <a:prstGeom prst="rect">
                <a:avLst/>
              </a:prstGeom>
              <a:blipFill>
                <a:blip r:embed="rId7"/>
                <a:stretch>
                  <a:fillRect l="-487" t="-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EE125C6-3D40-A50E-AA9F-BAD6DC658058}"/>
              </a:ext>
            </a:extLst>
          </p:cNvPr>
          <p:cNvSpPr/>
          <p:nvPr/>
        </p:nvSpPr>
        <p:spPr>
          <a:xfrm>
            <a:off x="5822678" y="5269153"/>
            <a:ext cx="6250600" cy="689417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33B4254-0404-A829-CCE2-AD971FF39152}"/>
              </a:ext>
            </a:extLst>
          </p:cNvPr>
          <p:cNvSpPr/>
          <p:nvPr/>
        </p:nvSpPr>
        <p:spPr>
          <a:xfrm>
            <a:off x="8359747" y="4338523"/>
            <a:ext cx="1176462" cy="501162"/>
          </a:xfrm>
          <a:prstGeom prst="roundRect">
            <a:avLst>
              <a:gd name="adj" fmla="val 8317"/>
            </a:avLst>
          </a:prstGeom>
          <a:noFill/>
          <a:ln w="28575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C23DD5-2A5B-1BD3-AA1B-DB0C4752F7F7}"/>
              </a:ext>
            </a:extLst>
          </p:cNvPr>
          <p:cNvSpPr/>
          <p:nvPr/>
        </p:nvSpPr>
        <p:spPr>
          <a:xfrm>
            <a:off x="5822677" y="6095566"/>
            <a:ext cx="1855921" cy="511802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2060"/>
                </a:solidFill>
              </a:rPr>
              <a:t>Nodos del borde</a:t>
            </a:r>
          </a:p>
        </p:txBody>
      </p:sp>
    </p:spTree>
    <p:extLst>
      <p:ext uri="{BB962C8B-B14F-4D97-AF65-F5344CB8AC3E}">
        <p14:creationId xmlns:p14="http://schemas.microsoft.com/office/powerpoint/2010/main" val="13795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9" grpId="0" animBg="1"/>
      <p:bldP spid="7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0367-0D57-F5B8-52BA-4EA533F9D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26A005-AC96-63E0-5746-8A1AF556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8" y="962975"/>
            <a:ext cx="10515600" cy="866601"/>
          </a:xfrm>
        </p:spPr>
        <p:txBody>
          <a:bodyPr/>
          <a:lstStyle/>
          <a:p>
            <a:r>
              <a:rPr lang="es-AR" dirty="0"/>
              <a:t>Presentación del Problema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8767C2-1EC2-08B8-40A9-839036F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6</a:t>
            </a:fld>
            <a:r>
              <a:rPr lang="es-AR"/>
              <a:t> 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DD16151-CA16-81B2-E3B9-5E6D0A86C09A}"/>
              </a:ext>
            </a:extLst>
          </p:cNvPr>
          <p:cNvSpPr/>
          <p:nvPr/>
        </p:nvSpPr>
        <p:spPr>
          <a:xfrm>
            <a:off x="1473137" y="2131454"/>
            <a:ext cx="2583458" cy="86660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Celdas de membrana de intercambio protónico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C4DA428-A280-2FC0-389F-04F7F792FEA5}"/>
              </a:ext>
            </a:extLst>
          </p:cNvPr>
          <p:cNvSpPr/>
          <p:nvPr/>
        </p:nvSpPr>
        <p:spPr>
          <a:xfrm>
            <a:off x="4884499" y="2133865"/>
            <a:ext cx="2583458" cy="86660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Celdas de oxido solido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BA3C7C2-9F64-437E-5DA2-D9F80D305579}"/>
              </a:ext>
            </a:extLst>
          </p:cNvPr>
          <p:cNvSpPr/>
          <p:nvPr/>
        </p:nvSpPr>
        <p:spPr>
          <a:xfrm>
            <a:off x="8295861" y="2131453"/>
            <a:ext cx="2583458" cy="86660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Celdas de carbonato fundido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74D9740-0F69-A598-0CC7-83683FDD44D8}"/>
              </a:ext>
            </a:extLst>
          </p:cNvPr>
          <p:cNvSpPr/>
          <p:nvPr/>
        </p:nvSpPr>
        <p:spPr>
          <a:xfrm>
            <a:off x="5524937" y="3304866"/>
            <a:ext cx="1302582" cy="574391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SOFC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933F403-B7E1-9A39-C943-332FD9B14D8D}"/>
              </a:ext>
            </a:extLst>
          </p:cNvPr>
          <p:cNvSpPr/>
          <p:nvPr/>
        </p:nvSpPr>
        <p:spPr>
          <a:xfrm>
            <a:off x="2113575" y="3304865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PEMFC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F2E053A-AB38-C3A9-6748-F3AEA80CD472}"/>
              </a:ext>
            </a:extLst>
          </p:cNvPr>
          <p:cNvSpPr/>
          <p:nvPr/>
        </p:nvSpPr>
        <p:spPr>
          <a:xfrm>
            <a:off x="8936298" y="3303894"/>
            <a:ext cx="1302582" cy="57439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MCFC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8F0F6E-FC1F-ECFB-1A6A-96AF4A215214}"/>
              </a:ext>
            </a:extLst>
          </p:cNvPr>
          <p:cNvSpPr/>
          <p:nvPr/>
        </p:nvSpPr>
        <p:spPr>
          <a:xfrm>
            <a:off x="1724973" y="4123343"/>
            <a:ext cx="2079786" cy="86660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Transporte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rgbClr val="002060"/>
                </a:solidFill>
              </a:rPr>
              <a:t>Baja</a:t>
            </a:r>
            <a:r>
              <a:rPr lang="es-AR" sz="1600" dirty="0">
                <a:solidFill>
                  <a:srgbClr val="002060"/>
                </a:solidFill>
              </a:rPr>
              <a:t> temperatura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Rápido arranque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49EA535-FD49-EE17-7B13-C9A3784F2F0E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764866" y="2998055"/>
            <a:ext cx="0" cy="30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883C053-13AF-2EC7-01DE-343567C31DC9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176228" y="3000466"/>
            <a:ext cx="0" cy="30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ADE227A-3E0F-519F-7952-1C2D94980350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9587589" y="2998054"/>
            <a:ext cx="1" cy="3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359C878-C18B-BC45-6244-8BF29627C8F8}"/>
              </a:ext>
            </a:extLst>
          </p:cNvPr>
          <p:cNvSpPr/>
          <p:nvPr/>
        </p:nvSpPr>
        <p:spPr>
          <a:xfrm>
            <a:off x="5136335" y="4123342"/>
            <a:ext cx="2079786" cy="86660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Estacionarias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srgbClr val="002060"/>
                </a:solidFill>
              </a:rPr>
              <a:t>Alta</a:t>
            </a:r>
            <a:r>
              <a:rPr lang="es-AR" sz="1600" dirty="0">
                <a:solidFill>
                  <a:srgbClr val="002060"/>
                </a:solidFill>
              </a:rPr>
              <a:t> temperatura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Alta eficiencia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9C7439C-C88D-2BC9-5B2E-CFACAEE059E5}"/>
              </a:ext>
            </a:extLst>
          </p:cNvPr>
          <p:cNvSpPr/>
          <p:nvPr/>
        </p:nvSpPr>
        <p:spPr>
          <a:xfrm>
            <a:off x="8489230" y="4123342"/>
            <a:ext cx="2196717" cy="86660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Plantas industriales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rgbClr val="002060"/>
                </a:solidFill>
              </a:rPr>
              <a:t>Menor sensibilidad a impurezas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512FE7D-8106-460F-2E63-8E51F3F60A4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2764866" y="3879256"/>
            <a:ext cx="0" cy="24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8A82FEE-288C-713E-5133-7113DFCDCD00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6176228" y="3879257"/>
            <a:ext cx="0" cy="24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ADF0E44-0767-8A3B-C173-E69CAE0CB18C}"/>
              </a:ext>
            </a:extLst>
          </p:cNvPr>
          <p:cNvCxnSpPr>
            <a:stCxn id="11" idx="2"/>
            <a:endCxn id="5" idx="0"/>
          </p:cNvCxnSpPr>
          <p:nvPr/>
        </p:nvCxnSpPr>
        <p:spPr>
          <a:xfrm>
            <a:off x="9587589" y="3878285"/>
            <a:ext cx="0" cy="24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6068A16-C734-7453-1BE3-9524DB8C2149}"/>
              </a:ext>
            </a:extLst>
          </p:cNvPr>
          <p:cNvSpPr/>
          <p:nvPr/>
        </p:nvSpPr>
        <p:spPr>
          <a:xfrm>
            <a:off x="8701377" y="1003599"/>
            <a:ext cx="3434964" cy="866601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rgbClr val="002060"/>
                </a:solidFill>
                <a:highlight>
                  <a:srgbClr val="FFFF00"/>
                </a:highlight>
              </a:rPr>
              <a:t>Generan electricidad directamente a partir del combustible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rgbClr val="002060"/>
                </a:solidFill>
                <a:highlight>
                  <a:srgbClr val="FFFF00"/>
                </a:highlight>
              </a:rPr>
              <a:t>Eliminan la combustión -&gt; Menos emisiones contaminantes </a:t>
            </a:r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ADF16B7D-18F2-0FFC-09AA-3EEC5236BA1E}"/>
              </a:ext>
            </a:extLst>
          </p:cNvPr>
          <p:cNvSpPr/>
          <p:nvPr/>
        </p:nvSpPr>
        <p:spPr>
          <a:xfrm>
            <a:off x="8576750" y="939532"/>
            <a:ext cx="249254" cy="9134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F4F7AD9-C797-5952-39A8-72A1A2489210}"/>
              </a:ext>
            </a:extLst>
          </p:cNvPr>
          <p:cNvSpPr/>
          <p:nvPr/>
        </p:nvSpPr>
        <p:spPr>
          <a:xfrm>
            <a:off x="2113575" y="5260685"/>
            <a:ext cx="1302582" cy="63434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Entorno corrosivo 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1CB6007-E480-8AA1-6251-48BD175AC847}"/>
              </a:ext>
            </a:extLst>
          </p:cNvPr>
          <p:cNvSpPr/>
          <p:nvPr/>
        </p:nvSpPr>
        <p:spPr>
          <a:xfrm>
            <a:off x="5522516" y="5261657"/>
            <a:ext cx="1302582" cy="633368"/>
          </a:xfrm>
          <a:prstGeom prst="roundRect">
            <a:avLst/>
          </a:prstGeom>
          <a:solidFill>
            <a:srgbClr val="C11631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Entorno corrosivo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8F4961CA-4BCE-B404-8F26-63D9A3E0327B}"/>
              </a:ext>
            </a:extLst>
          </p:cNvPr>
          <p:cNvSpPr/>
          <p:nvPr/>
        </p:nvSpPr>
        <p:spPr>
          <a:xfrm>
            <a:off x="8933877" y="5260685"/>
            <a:ext cx="1302582" cy="63336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Entorno corrosivo 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A72C2F7-E043-66FF-14A8-3F22FEFF5AFE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>
            <a:off x="2764866" y="4989944"/>
            <a:ext cx="0" cy="27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CBFD9927-D500-584D-2580-FA7DBD0BE4B0}"/>
              </a:ext>
            </a:extLst>
          </p:cNvPr>
          <p:cNvCxnSpPr>
            <a:stCxn id="2" idx="2"/>
            <a:endCxn id="35" idx="0"/>
          </p:cNvCxnSpPr>
          <p:nvPr/>
        </p:nvCxnSpPr>
        <p:spPr>
          <a:xfrm flipH="1">
            <a:off x="6173807" y="4989943"/>
            <a:ext cx="2421" cy="27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28284E4-E35C-A7C0-B6CA-34FD5B6723C2}"/>
              </a:ext>
            </a:extLst>
          </p:cNvPr>
          <p:cNvCxnSpPr>
            <a:stCxn id="5" idx="2"/>
            <a:endCxn id="36" idx="0"/>
          </p:cNvCxnSpPr>
          <p:nvPr/>
        </p:nvCxnSpPr>
        <p:spPr>
          <a:xfrm flipH="1">
            <a:off x="9585168" y="4989943"/>
            <a:ext cx="2421" cy="27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3757868-7A5E-8495-7553-3244D3161568}"/>
              </a:ext>
            </a:extLst>
          </p:cNvPr>
          <p:cNvSpPr txBox="1"/>
          <p:nvPr/>
        </p:nvSpPr>
        <p:spPr>
          <a:xfrm>
            <a:off x="4283621" y="5315759"/>
            <a:ext cx="36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</a:rPr>
              <a:t>≠</a:t>
            </a: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A7704AA2-98F3-3103-6306-D8BE5B323F7B}"/>
              </a:ext>
            </a:extLst>
          </p:cNvPr>
          <p:cNvSpPr/>
          <p:nvPr/>
        </p:nvSpPr>
        <p:spPr>
          <a:xfrm>
            <a:off x="4153706" y="5260685"/>
            <a:ext cx="628841" cy="6333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8767247-E44C-2226-2B31-B3EA7B0132E4}"/>
              </a:ext>
            </a:extLst>
          </p:cNvPr>
          <p:cNvSpPr txBox="1"/>
          <p:nvPr/>
        </p:nvSpPr>
        <p:spPr>
          <a:xfrm>
            <a:off x="7692561" y="5315759"/>
            <a:ext cx="369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</a:rPr>
              <a:t>≠</a:t>
            </a: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F5294854-A974-1882-7423-C2E37570EAE7}"/>
              </a:ext>
            </a:extLst>
          </p:cNvPr>
          <p:cNvSpPr/>
          <p:nvPr/>
        </p:nvSpPr>
        <p:spPr>
          <a:xfrm>
            <a:off x="7562646" y="5260685"/>
            <a:ext cx="628841" cy="6333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544D1971-63F8-21E8-5AA7-0E7A47518CE3}"/>
              </a:ext>
            </a:extLst>
          </p:cNvPr>
          <p:cNvCxnSpPr>
            <a:stCxn id="30" idx="3"/>
            <a:endCxn id="45" idx="2"/>
          </p:cNvCxnSpPr>
          <p:nvPr/>
        </p:nvCxnSpPr>
        <p:spPr>
          <a:xfrm flipV="1">
            <a:off x="3416157" y="5577369"/>
            <a:ext cx="737549" cy="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B5B07E1-7085-A110-5A6B-BF63F89C3DF8}"/>
              </a:ext>
            </a:extLst>
          </p:cNvPr>
          <p:cNvCxnSpPr>
            <a:stCxn id="45" idx="6"/>
            <a:endCxn id="35" idx="1"/>
          </p:cNvCxnSpPr>
          <p:nvPr/>
        </p:nvCxnSpPr>
        <p:spPr>
          <a:xfrm>
            <a:off x="4782547" y="5577369"/>
            <a:ext cx="739969" cy="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4CEE9D3-AB71-09FF-99E5-87F799449D79}"/>
              </a:ext>
            </a:extLst>
          </p:cNvPr>
          <p:cNvCxnSpPr>
            <a:stCxn id="35" idx="3"/>
            <a:endCxn id="47" idx="2"/>
          </p:cNvCxnSpPr>
          <p:nvPr/>
        </p:nvCxnSpPr>
        <p:spPr>
          <a:xfrm flipV="1">
            <a:off x="6825098" y="5577369"/>
            <a:ext cx="737548" cy="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9AF2E201-B761-1B45-1B26-7927A20AC59C}"/>
              </a:ext>
            </a:extLst>
          </p:cNvPr>
          <p:cNvCxnSpPr>
            <a:stCxn id="36" idx="1"/>
            <a:endCxn id="47" idx="6"/>
          </p:cNvCxnSpPr>
          <p:nvPr/>
        </p:nvCxnSpPr>
        <p:spPr>
          <a:xfrm flipH="1">
            <a:off x="8191487" y="5577369"/>
            <a:ext cx="742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9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  <p:bldP spid="44" grpId="0"/>
      <p:bldP spid="45" grpId="0" animBg="1"/>
      <p:bldP spid="46" grpId="0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85346D2-8A70-B5AB-00C1-B1F2D340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70" y="962199"/>
            <a:ext cx="10515600" cy="866601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8CBF7C-D4B1-793B-A7F0-8979E09E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938"/>
            <a:ext cx="10515600" cy="2970656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43D3A9-1E2C-003D-4220-427FCD6C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800" y="6336002"/>
            <a:ext cx="2743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>
                <a:spcAft>
                  <a:spcPts val="600"/>
                </a:spcAft>
              </a:pPr>
              <a:t>7</a:t>
            </a:fld>
            <a:r>
              <a:rPr lang="es-A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089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111BF80-208A-0239-C9FA-98ACDEB0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8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08E15C-EB9A-D4F6-487E-2FBACA25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1905352"/>
            <a:ext cx="5040000" cy="38584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334042-C02C-94AA-13CE-C2ACED93F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94" y="1905352"/>
            <a:ext cx="5098235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FA53D2-3128-A672-7675-981D0BFB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s-AR"/>
              <a:t>                          </a:t>
            </a:r>
            <a:fld id="{4034A885-281C-4157-81DD-26A8D6C3AEED}" type="slidenum">
              <a:rPr lang="es-AR" smtClean="0"/>
              <a:pPr algn="ctr"/>
              <a:t>9</a:t>
            </a:fld>
            <a:r>
              <a:rPr lang="es-AR"/>
              <a:t> 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C0280D-8498-B326-0378-86D74C28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71" y="2283318"/>
            <a:ext cx="5040000" cy="33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FB0EF65DB6FE49B5F0A7AC90F32208" ma:contentTypeVersion="13" ma:contentTypeDescription="Crear nuevo documento." ma:contentTypeScope="" ma:versionID="58387794c69a71f171402687a7a4eb49">
  <xsd:schema xmlns:xsd="http://www.w3.org/2001/XMLSchema" xmlns:xs="http://www.w3.org/2001/XMLSchema" xmlns:p="http://schemas.microsoft.com/office/2006/metadata/properties" xmlns:ns3="4858b988-264a-4aad-ae1c-e8603226e372" targetNamespace="http://schemas.microsoft.com/office/2006/metadata/properties" ma:root="true" ma:fieldsID="9815f903ccb77b5099afa46b9136764a" ns3:_="">
    <xsd:import namespace="4858b988-264a-4aad-ae1c-e8603226e3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8b988-264a-4aad-ae1c-e8603226e3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58b988-264a-4aad-ae1c-e8603226e37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D41E1D-4A02-479C-8220-CA9A79343E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8b988-264a-4aad-ae1c-e8603226e3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36253F-AC9D-4DFE-B079-B47CF2B9F8E4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4858b988-264a-4aad-ae1c-e8603226e37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4A20E9-B20E-4A7F-A4F2-9D76C82B0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6834</TotalTime>
  <Words>1743</Words>
  <Application>Microsoft Office PowerPoint</Application>
  <PresentationFormat>Panorámica</PresentationFormat>
  <Paragraphs>304</Paragraphs>
  <Slides>25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CIDFont+F1</vt:lpstr>
      <vt:lpstr>CIDFont+F4</vt:lpstr>
      <vt:lpstr>Corbel</vt:lpstr>
      <vt:lpstr>Times New Roman</vt:lpstr>
      <vt:lpstr>Verdana</vt:lpstr>
      <vt:lpstr>Tema de Office</vt:lpstr>
      <vt:lpstr>Presentación de PowerPoint</vt:lpstr>
      <vt:lpstr>Introducción </vt:lpstr>
      <vt:lpstr>Presentación del Problema</vt:lpstr>
      <vt:lpstr>Discretización del Problema</vt:lpstr>
      <vt:lpstr>Condiciones de Contorno</vt:lpstr>
      <vt:lpstr>Presentación del Problema</vt:lpstr>
      <vt:lpstr>Presentación de PowerPoint</vt:lpstr>
      <vt:lpstr>Presentación de PowerPoint</vt:lpstr>
      <vt:lpstr>Presentación de PowerPoint</vt:lpstr>
      <vt:lpstr>Presentación de PowerPoint</vt:lpstr>
      <vt:lpstr>Objetivo</vt:lpstr>
      <vt:lpstr>Fundamentos técnicos</vt:lpstr>
      <vt:lpstr>Mecanismos de Corrosión </vt:lpstr>
      <vt:lpstr>Materiales y recubrimientos en placas bipolares</vt:lpstr>
      <vt:lpstr>Presentación de PowerPoint</vt:lpstr>
      <vt:lpstr>Materiales para PEMFC</vt:lpstr>
      <vt:lpstr>Materiales para SOFC</vt:lpstr>
      <vt:lpstr>Materiales para MCFC</vt:lpstr>
      <vt:lpstr>Recubrimientos</vt:lpstr>
      <vt:lpstr>Recubrimientos en </vt:lpstr>
      <vt:lpstr>Recubrimientos en </vt:lpstr>
      <vt:lpstr>Recubrimientos en </vt:lpstr>
      <vt:lpstr>Recubrimientos en </vt:lpstr>
      <vt:lpstr>Conclusiones – Corrosión en Celdas de Combustible </vt:lpstr>
      <vt:lpstr>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Royer Condori Mamani;Julian Guerra</dc:creator>
  <cp:lastModifiedBy>Royer Condori Mamani</cp:lastModifiedBy>
  <cp:revision>91</cp:revision>
  <dcterms:created xsi:type="dcterms:W3CDTF">2023-07-09T22:56:30Z</dcterms:created>
  <dcterms:modified xsi:type="dcterms:W3CDTF">2025-07-12T19:35:04Z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0x010100B3FB0EF65DB6FE49B5F0A7AC90F32208</vt:lpwstr>
  </property>
</Properties>
</file>